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100"/>
  </p:notesMasterIdLst>
  <p:sldIdLst>
    <p:sldId id="256" r:id="rId2"/>
    <p:sldId id="288" r:id="rId3"/>
    <p:sldId id="466" r:id="rId4"/>
    <p:sldId id="467" r:id="rId5"/>
    <p:sldId id="468" r:id="rId6"/>
    <p:sldId id="469" r:id="rId7"/>
    <p:sldId id="470" r:id="rId8"/>
    <p:sldId id="471" r:id="rId9"/>
    <p:sldId id="472" r:id="rId10"/>
    <p:sldId id="473" r:id="rId11"/>
    <p:sldId id="370" r:id="rId12"/>
    <p:sldId id="385" r:id="rId13"/>
    <p:sldId id="371" r:id="rId14"/>
    <p:sldId id="372" r:id="rId15"/>
    <p:sldId id="373" r:id="rId16"/>
    <p:sldId id="374" r:id="rId17"/>
    <p:sldId id="375" r:id="rId18"/>
    <p:sldId id="376" r:id="rId19"/>
    <p:sldId id="377" r:id="rId20"/>
    <p:sldId id="378" r:id="rId21"/>
    <p:sldId id="380" r:id="rId22"/>
    <p:sldId id="381" r:id="rId23"/>
    <p:sldId id="382" r:id="rId24"/>
    <p:sldId id="383" r:id="rId25"/>
    <p:sldId id="384" r:id="rId26"/>
    <p:sldId id="386" r:id="rId27"/>
    <p:sldId id="387" r:id="rId28"/>
    <p:sldId id="388" r:id="rId29"/>
    <p:sldId id="389" r:id="rId30"/>
    <p:sldId id="390" r:id="rId31"/>
    <p:sldId id="392" r:id="rId32"/>
    <p:sldId id="401" r:id="rId33"/>
    <p:sldId id="402" r:id="rId34"/>
    <p:sldId id="403" r:id="rId35"/>
    <p:sldId id="404" r:id="rId36"/>
    <p:sldId id="405" r:id="rId37"/>
    <p:sldId id="406" r:id="rId38"/>
    <p:sldId id="407" r:id="rId39"/>
    <p:sldId id="408" r:id="rId40"/>
    <p:sldId id="400" r:id="rId41"/>
    <p:sldId id="394" r:id="rId42"/>
    <p:sldId id="395" r:id="rId43"/>
    <p:sldId id="437" r:id="rId44"/>
    <p:sldId id="396" r:id="rId45"/>
    <p:sldId id="397" r:id="rId46"/>
    <p:sldId id="399" r:id="rId47"/>
    <p:sldId id="398" r:id="rId48"/>
    <p:sldId id="409" r:id="rId49"/>
    <p:sldId id="410" r:id="rId50"/>
    <p:sldId id="411" r:id="rId51"/>
    <p:sldId id="413" r:id="rId52"/>
    <p:sldId id="414" r:id="rId53"/>
    <p:sldId id="438" r:id="rId54"/>
    <p:sldId id="415" r:id="rId55"/>
    <p:sldId id="416" r:id="rId56"/>
    <p:sldId id="417" r:id="rId57"/>
    <p:sldId id="418" r:id="rId58"/>
    <p:sldId id="420" r:id="rId59"/>
    <p:sldId id="419" r:id="rId60"/>
    <p:sldId id="422" r:id="rId61"/>
    <p:sldId id="439" r:id="rId62"/>
    <p:sldId id="423" r:id="rId63"/>
    <p:sldId id="424" r:id="rId64"/>
    <p:sldId id="425" r:id="rId65"/>
    <p:sldId id="426" r:id="rId66"/>
    <p:sldId id="427" r:id="rId67"/>
    <p:sldId id="428" r:id="rId68"/>
    <p:sldId id="429" r:id="rId69"/>
    <p:sldId id="430" r:id="rId70"/>
    <p:sldId id="431" r:id="rId71"/>
    <p:sldId id="444" r:id="rId72"/>
    <p:sldId id="445" r:id="rId73"/>
    <p:sldId id="432" r:id="rId74"/>
    <p:sldId id="448" r:id="rId75"/>
    <p:sldId id="449" r:id="rId76"/>
    <p:sldId id="450" r:id="rId77"/>
    <p:sldId id="451" r:id="rId78"/>
    <p:sldId id="452" r:id="rId79"/>
    <p:sldId id="453" r:id="rId80"/>
    <p:sldId id="454" r:id="rId81"/>
    <p:sldId id="455" r:id="rId82"/>
    <p:sldId id="456" r:id="rId83"/>
    <p:sldId id="457" r:id="rId84"/>
    <p:sldId id="458" r:id="rId85"/>
    <p:sldId id="459" r:id="rId86"/>
    <p:sldId id="460" r:id="rId87"/>
    <p:sldId id="461" r:id="rId88"/>
    <p:sldId id="462" r:id="rId89"/>
    <p:sldId id="464" r:id="rId90"/>
    <p:sldId id="465" r:id="rId91"/>
    <p:sldId id="433" r:id="rId92"/>
    <p:sldId id="434" r:id="rId93"/>
    <p:sldId id="435" r:id="rId94"/>
    <p:sldId id="436" r:id="rId95"/>
    <p:sldId id="440" r:id="rId96"/>
    <p:sldId id="441" r:id="rId97"/>
    <p:sldId id="442" r:id="rId98"/>
    <p:sldId id="443" r:id="rId99"/>
  </p:sldIdLst>
  <p:sldSz cx="9144000" cy="5143500" type="screen16x9"/>
  <p:notesSz cx="6858000" cy="9144000"/>
  <p:embeddedFontLst>
    <p:embeddedFont>
      <p:font typeface="MS Gothic" panose="020B0609070205080204" pitchFamily="49" charset="-128"/>
      <p:regular r:id="rId101"/>
    </p:embeddedFont>
    <p:embeddedFont>
      <p:font typeface="Cambria Math" panose="02040503050406030204" pitchFamily="18" charset="0"/>
      <p:regular r:id="rId102"/>
    </p:embeddedFont>
    <p:embeddedFont>
      <p:font typeface="Roboto Condensed" panose="020B0604020202020204" charset="0"/>
      <p:regular r:id="rId103"/>
      <p:bold r:id="rId104"/>
      <p:italic r:id="rId105"/>
      <p:boldItalic r:id="rId106"/>
    </p:embeddedFont>
    <p:embeddedFont>
      <p:font typeface="Roboto Condensed Light" panose="020B0604020202020204" charset="0"/>
      <p:regular r:id="rId107"/>
      <p:bold r:id="rId108"/>
      <p:italic r:id="rId109"/>
      <p:boldItalic r:id="rId110"/>
    </p:embeddedFont>
    <p:embeddedFont>
      <p:font typeface="Comic Sans MS" panose="030F0702030302020204" pitchFamily="66" charset="0"/>
      <p:regular r:id="rId111"/>
      <p:bold r:id="rId112"/>
      <p:italic r:id="rId113"/>
      <p:boldItalic r:id="rId114"/>
    </p:embeddedFont>
    <p:embeddedFont>
      <p:font typeface="Arvo" panose="020B0604020202020204" charset="0"/>
      <p:regular r:id="rId115"/>
      <p:bold r:id="rId116"/>
      <p:italic r:id="rId117"/>
      <p:boldItalic r:id="rId1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800"/>
    <a:srgbClr val="263248"/>
    <a:srgbClr val="3F5378"/>
    <a:srgbClr val="C7D3E6"/>
    <a:srgbClr val="285D88"/>
    <a:srgbClr val="3A81BA"/>
    <a:srgbClr val="6D2323"/>
    <a:srgbClr val="963334"/>
    <a:srgbClr val="BCD5EA"/>
    <a:srgbClr val="D98F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80555D-1099-4AE3-8308-70A12B797B01}">
  <a:tblStyle styleId="{2B80555D-1099-4AE3-8308-70A12B797B0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60"/>
  </p:normalViewPr>
  <p:slideViewPr>
    <p:cSldViewPr snapToGrid="0">
      <p:cViewPr varScale="1">
        <p:scale>
          <a:sx n="131" d="100"/>
          <a:sy n="131" d="100"/>
        </p:scale>
        <p:origin x="126" y="396"/>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7.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2.fntdata"/><Relationship Id="rId16" Type="http://schemas.openxmlformats.org/officeDocument/2006/relationships/slide" Target="slides/slide15.xml"/><Relationship Id="rId107" Type="http://schemas.openxmlformats.org/officeDocument/2006/relationships/font" Target="fonts/font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13.fntdata"/><Relationship Id="rId118" Type="http://schemas.openxmlformats.org/officeDocument/2006/relationships/font" Target="fonts/font18.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3.fntdata"/><Relationship Id="rId108" Type="http://schemas.openxmlformats.org/officeDocument/2006/relationships/font" Target="fonts/font8.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4.fntdata"/><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4.fntdata"/><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0.fntdata"/><Relationship Id="rId115"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font" Target="fonts/font1.fntdata"/><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622063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51231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155048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22652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36690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63183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741198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413106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584387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089604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14352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38673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342531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92753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19123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9230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4387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506041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53838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4047245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42186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grpSp>
        <p:nvGrpSpPr>
          <p:cNvPr id="164" name="Google Shape;164;p10"/>
          <p:cNvGrpSpPr/>
          <p:nvPr/>
        </p:nvGrpSpPr>
        <p:grpSpPr>
          <a:xfrm>
            <a:off x="6946842" y="4472723"/>
            <a:ext cx="2202830" cy="670795"/>
            <a:chOff x="5575242" y="4472723"/>
            <a:chExt cx="2202830" cy="670795"/>
          </a:xfrm>
        </p:grpSpPr>
        <p:sp>
          <p:nvSpPr>
            <p:cNvPr id="165" name="Google Shape;165;p10"/>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6" name="Google Shape;166;p10"/>
            <p:cNvGrpSpPr/>
            <p:nvPr/>
          </p:nvGrpSpPr>
          <p:grpSpPr>
            <a:xfrm flipH="1">
              <a:off x="5734850" y="4472723"/>
              <a:ext cx="2040837" cy="670795"/>
              <a:chOff x="1297954" y="330075"/>
              <a:chExt cx="5169293" cy="1699506"/>
            </a:xfrm>
          </p:grpSpPr>
          <p:sp>
            <p:nvSpPr>
              <p:cNvPr id="167" name="Google Shape;167;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 name="Google Shape;168;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9" name="Google Shape;169;p10"/>
            <p:cNvGrpSpPr/>
            <p:nvPr/>
          </p:nvGrpSpPr>
          <p:grpSpPr>
            <a:xfrm flipH="1">
              <a:off x="5578209" y="4646738"/>
              <a:ext cx="2199863" cy="304563"/>
              <a:chOff x="-5827153" y="330075"/>
              <a:chExt cx="12276019" cy="1699569"/>
            </a:xfrm>
          </p:grpSpPr>
          <p:sp>
            <p:nvSpPr>
              <p:cNvPr id="170" name="Google Shape;170;p10"/>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1" name="Google Shape;171;p10"/>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172" name="Google Shape;172;p10"/>
          <p:cNvGrpSpPr/>
          <p:nvPr/>
        </p:nvGrpSpPr>
        <p:grpSpPr>
          <a:xfrm rot="10800000">
            <a:off x="-8" y="-2"/>
            <a:ext cx="2202830" cy="670795"/>
            <a:chOff x="5575242" y="4472723"/>
            <a:chExt cx="2202830" cy="670795"/>
          </a:xfrm>
        </p:grpSpPr>
        <p:sp>
          <p:nvSpPr>
            <p:cNvPr id="173" name="Google Shape;173;p10"/>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4" name="Google Shape;174;p10"/>
            <p:cNvGrpSpPr/>
            <p:nvPr/>
          </p:nvGrpSpPr>
          <p:grpSpPr>
            <a:xfrm flipH="1">
              <a:off x="5734850" y="4472723"/>
              <a:ext cx="2040837" cy="670795"/>
              <a:chOff x="1297954" y="330075"/>
              <a:chExt cx="5169293" cy="1699506"/>
            </a:xfrm>
          </p:grpSpPr>
          <p:sp>
            <p:nvSpPr>
              <p:cNvPr id="175" name="Google Shape;175;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6" name="Google Shape;176;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7" name="Google Shape;177;p10"/>
            <p:cNvGrpSpPr/>
            <p:nvPr/>
          </p:nvGrpSpPr>
          <p:grpSpPr>
            <a:xfrm flipH="1">
              <a:off x="5578209" y="4646738"/>
              <a:ext cx="2199863" cy="304563"/>
              <a:chOff x="-5827153" y="330075"/>
              <a:chExt cx="12276019" cy="1699569"/>
            </a:xfrm>
          </p:grpSpPr>
          <p:sp>
            <p:nvSpPr>
              <p:cNvPr id="178" name="Google Shape;178;p10"/>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9" name="Google Shape;179;p10"/>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Tree>
    <p:extLst>
      <p:ext uri="{BB962C8B-B14F-4D97-AF65-F5344CB8AC3E}">
        <p14:creationId xmlns:p14="http://schemas.microsoft.com/office/powerpoint/2010/main" val="92101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4729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397332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lstStyle>
            <a:lvl1pPr marL="457200" lvl="0" indent="-3810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rgbClr val="FFFFFF"/>
                </a:solidFill>
                <a:latin typeface="Roboto Condensed"/>
                <a:ea typeface="Roboto Condensed"/>
                <a:cs typeface="Roboto Condensed"/>
                <a:sym typeface="Roboto Condensed"/>
              </a:defRPr>
            </a:lvl1pPr>
            <a:lvl2pPr lvl="1" algn="r">
              <a:buNone/>
              <a:defRPr sz="1200" b="1">
                <a:solidFill>
                  <a:srgbClr val="FFFFFF"/>
                </a:solidFill>
                <a:latin typeface="Roboto Condensed"/>
                <a:ea typeface="Roboto Condensed"/>
                <a:cs typeface="Roboto Condensed"/>
                <a:sym typeface="Roboto Condensed"/>
              </a:defRPr>
            </a:lvl2pPr>
            <a:lvl3pPr lvl="2" algn="r">
              <a:buNone/>
              <a:defRPr sz="1200" b="1">
                <a:solidFill>
                  <a:srgbClr val="FFFFFF"/>
                </a:solidFill>
                <a:latin typeface="Roboto Condensed"/>
                <a:ea typeface="Roboto Condensed"/>
                <a:cs typeface="Roboto Condensed"/>
                <a:sym typeface="Roboto Condensed"/>
              </a:defRPr>
            </a:lvl3pPr>
            <a:lvl4pPr lvl="3" algn="r">
              <a:buNone/>
              <a:defRPr sz="1200" b="1">
                <a:solidFill>
                  <a:srgbClr val="FFFFFF"/>
                </a:solidFill>
                <a:latin typeface="Roboto Condensed"/>
                <a:ea typeface="Roboto Condensed"/>
                <a:cs typeface="Roboto Condensed"/>
                <a:sym typeface="Roboto Condensed"/>
              </a:defRPr>
            </a:lvl4pPr>
            <a:lvl5pPr lvl="4" algn="r">
              <a:buNone/>
              <a:defRPr sz="1200" b="1">
                <a:solidFill>
                  <a:srgbClr val="FFFFFF"/>
                </a:solidFill>
                <a:latin typeface="Roboto Condensed"/>
                <a:ea typeface="Roboto Condensed"/>
                <a:cs typeface="Roboto Condensed"/>
                <a:sym typeface="Roboto Condensed"/>
              </a:defRPr>
            </a:lvl5pPr>
            <a:lvl6pPr lvl="5" algn="r">
              <a:buNone/>
              <a:defRPr sz="1200" b="1">
                <a:solidFill>
                  <a:srgbClr val="FFFFFF"/>
                </a:solidFill>
                <a:latin typeface="Roboto Condensed"/>
                <a:ea typeface="Roboto Condensed"/>
                <a:cs typeface="Roboto Condensed"/>
                <a:sym typeface="Roboto Condensed"/>
              </a:defRPr>
            </a:lvl6pPr>
            <a:lvl7pPr lvl="6" algn="r">
              <a:buNone/>
              <a:defRPr sz="1200" b="1">
                <a:solidFill>
                  <a:srgbClr val="FFFFFF"/>
                </a:solidFill>
                <a:latin typeface="Roboto Condensed"/>
                <a:ea typeface="Roboto Condensed"/>
                <a:cs typeface="Roboto Condensed"/>
                <a:sym typeface="Roboto Condensed"/>
              </a:defRPr>
            </a:lvl7pPr>
            <a:lvl8pPr lvl="7" algn="r">
              <a:buNone/>
              <a:defRPr sz="1200" b="1">
                <a:solidFill>
                  <a:srgbClr val="FFFFFF"/>
                </a:solidFill>
                <a:latin typeface="Roboto Condensed"/>
                <a:ea typeface="Roboto Condensed"/>
                <a:cs typeface="Roboto Condensed"/>
                <a:sym typeface="Roboto Condensed"/>
              </a:defRPr>
            </a:lvl8pPr>
            <a:lvl9pPr lvl="8" algn="r">
              <a:buNone/>
              <a:defRPr sz="1200" b="1">
                <a:solidFill>
                  <a:srgbClr val="FFFFFF"/>
                </a:solidFill>
                <a:latin typeface="Roboto Condensed"/>
                <a:ea typeface="Roboto Condensed"/>
                <a:cs typeface="Roboto Condensed"/>
                <a:sym typeface="Roboto Condensed"/>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9" r:id="rId2"/>
    <p:sldLayoutId id="2147483660" r:id="rId3"/>
    <p:sldLayoutId id="2147483661"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90.png"/><Relationship Id="rId7" Type="http://schemas.openxmlformats.org/officeDocument/2006/relationships/image" Target="../media/image330.pn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320.png"/><Relationship Id="rId5" Type="http://schemas.openxmlformats.org/officeDocument/2006/relationships/image" Target="../media/image310.png"/><Relationship Id="rId10" Type="http://schemas.openxmlformats.org/officeDocument/2006/relationships/image" Target="../media/image36.png"/><Relationship Id="rId4" Type="http://schemas.openxmlformats.org/officeDocument/2006/relationships/image" Target="../media/image300.png"/><Relationship Id="rId9"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6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5.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9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268850" y="1371120"/>
            <a:ext cx="7755212" cy="1069648"/>
          </a:xfrm>
          <a:prstGeom prst="rect">
            <a:avLst/>
          </a:prstGeom>
        </p:spPr>
        <p:txBody>
          <a:bodyPr spcFirstLastPara="1" wrap="square" lIns="91425" tIns="91425" rIns="91425" bIns="91425" anchor="ctr" anchorCtr="0">
            <a:noAutofit/>
          </a:bodyPr>
          <a:lstStyle/>
          <a:p>
            <a:pPr lvl="0" algn="ctr"/>
            <a:r>
              <a:rPr lang="en-GB" sz="2700" dirty="0"/>
              <a:t>RAPPER: Ransomware Prevention </a:t>
            </a:r>
            <a:r>
              <a:rPr lang="en-GB" sz="2700" dirty="0" smtClean="0"/>
              <a:t>via</a:t>
            </a:r>
            <a:br>
              <a:rPr lang="en-GB" sz="2700" dirty="0" smtClean="0"/>
            </a:br>
            <a:r>
              <a:rPr lang="en-GB" sz="2700" dirty="0" smtClean="0"/>
              <a:t>Performance </a:t>
            </a:r>
            <a:r>
              <a:rPr lang="en-GB" sz="2700" dirty="0"/>
              <a:t>Counters</a:t>
            </a:r>
            <a:endParaRPr sz="2700" dirty="0"/>
          </a:p>
        </p:txBody>
      </p:sp>
      <p:sp>
        <p:nvSpPr>
          <p:cNvPr id="3" name="Google Shape;192;p12"/>
          <p:cNvSpPr txBox="1">
            <a:spLocks/>
          </p:cNvSpPr>
          <p:nvPr/>
        </p:nvSpPr>
        <p:spPr>
          <a:xfrm>
            <a:off x="4002412" y="4278141"/>
            <a:ext cx="5141588" cy="315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err="1">
                <a:solidFill>
                  <a:schemeClr val="bg1"/>
                </a:solidFill>
                <a:latin typeface="Roboto Condensed" panose="020B0604020202020204" charset="0"/>
                <a:ea typeface="Roboto Condensed" panose="020B0604020202020204" charset="0"/>
              </a:rPr>
              <a:t>Kangacrypt</a:t>
            </a:r>
            <a:r>
              <a:rPr lang="en-GB">
                <a:solidFill>
                  <a:schemeClr val="bg1"/>
                </a:solidFill>
                <a:latin typeface="Roboto Condensed" panose="020B0604020202020204" charset="0"/>
                <a:ea typeface="Roboto Condensed" panose="020B0604020202020204" charset="0"/>
              </a:rPr>
              <a:t> </a:t>
            </a:r>
            <a:r>
              <a:rPr lang="en-GB" smtClean="0">
                <a:solidFill>
                  <a:schemeClr val="bg1"/>
                </a:solidFill>
                <a:latin typeface="Roboto Condensed" panose="020B0604020202020204" charset="0"/>
                <a:ea typeface="Roboto Condensed" panose="020B0604020202020204" charset="0"/>
              </a:rPr>
              <a:t>2018: </a:t>
            </a:r>
            <a:r>
              <a:rPr lang="en-GB" dirty="0" smtClean="0">
                <a:solidFill>
                  <a:schemeClr val="bg1"/>
                </a:solidFill>
                <a:latin typeface="Roboto Condensed" panose="020B0604020202020204" charset="0"/>
                <a:ea typeface="Roboto Condensed" panose="020B0604020202020204" charset="0"/>
              </a:rPr>
              <a:t>Australian </a:t>
            </a:r>
            <a:r>
              <a:rPr lang="en-GB" dirty="0">
                <a:solidFill>
                  <a:schemeClr val="bg1"/>
                </a:solidFill>
                <a:latin typeface="Roboto Condensed" panose="020B0604020202020204" charset="0"/>
                <a:ea typeface="Roboto Condensed" panose="020B0604020202020204" charset="0"/>
              </a:rPr>
              <a:t>Workshop on Offensive Cryptography</a:t>
            </a:r>
          </a:p>
        </p:txBody>
      </p:sp>
      <p:sp>
        <p:nvSpPr>
          <p:cNvPr id="4" name="Google Shape;184;p11"/>
          <p:cNvSpPr txBox="1">
            <a:spLocks/>
          </p:cNvSpPr>
          <p:nvPr/>
        </p:nvSpPr>
        <p:spPr>
          <a:xfrm>
            <a:off x="675593" y="2531686"/>
            <a:ext cx="5866327" cy="3963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9pPr>
          </a:lstStyle>
          <a:p>
            <a:pPr algn="ctr"/>
            <a:r>
              <a:rPr lang="en-US" sz="1200" b="0" dirty="0" err="1"/>
              <a:t>Manaar</a:t>
            </a:r>
            <a:r>
              <a:rPr lang="en-US" sz="1200" b="0" dirty="0"/>
              <a:t> </a:t>
            </a:r>
            <a:r>
              <a:rPr lang="en-US" sz="1200" b="0" dirty="0" smtClean="0"/>
              <a:t>Alam</a:t>
            </a:r>
            <a:r>
              <a:rPr lang="en-US" sz="1200" b="0" baseline="30000" dirty="0"/>
              <a:t>1</a:t>
            </a:r>
            <a:r>
              <a:rPr lang="en-US" sz="1200" b="0" dirty="0" smtClean="0"/>
              <a:t>, </a:t>
            </a:r>
            <a:r>
              <a:rPr lang="en-US" sz="1200" b="0" dirty="0" err="1" smtClean="0"/>
              <a:t>Sayan</a:t>
            </a:r>
            <a:r>
              <a:rPr lang="en-US" sz="1200" b="0" dirty="0" smtClean="0"/>
              <a:t> Sinha</a:t>
            </a:r>
            <a:r>
              <a:rPr lang="en-US" sz="1200" b="0" baseline="30000" dirty="0"/>
              <a:t>1</a:t>
            </a:r>
            <a:r>
              <a:rPr lang="en-US" sz="1200" b="0" dirty="0" smtClean="0"/>
              <a:t>, </a:t>
            </a:r>
            <a:r>
              <a:rPr lang="en-US" sz="1200" b="0" dirty="0" err="1" smtClean="0"/>
              <a:t>Sarani</a:t>
            </a:r>
            <a:r>
              <a:rPr lang="en-US" sz="1200" b="0" dirty="0" smtClean="0"/>
              <a:t> Bhattacharya</a:t>
            </a:r>
            <a:r>
              <a:rPr lang="en-US" sz="1200" b="0" baseline="30000" dirty="0"/>
              <a:t>1</a:t>
            </a:r>
            <a:r>
              <a:rPr lang="en-US" sz="1200" b="0" dirty="0" smtClean="0"/>
              <a:t>, Swastika Dutta</a:t>
            </a:r>
            <a:r>
              <a:rPr lang="en-US" sz="1200" b="0" baseline="30000" dirty="0"/>
              <a:t>1</a:t>
            </a:r>
            <a:r>
              <a:rPr lang="en-US" sz="1200" b="0" dirty="0" smtClean="0"/>
              <a:t>, </a:t>
            </a:r>
            <a:r>
              <a:rPr lang="en-US" sz="1200" u="sng" dirty="0" err="1" smtClean="0">
                <a:effectLst>
                  <a:outerShdw blurRad="38100" dist="38100" dir="2700000" algn="tl">
                    <a:srgbClr val="000000">
                      <a:alpha val="43137"/>
                    </a:srgbClr>
                  </a:outerShdw>
                </a:effectLst>
              </a:rPr>
              <a:t>Debdeep</a:t>
            </a:r>
            <a:r>
              <a:rPr lang="en-US" sz="1200" u="sng" dirty="0" smtClean="0">
                <a:effectLst>
                  <a:outerShdw blurRad="38100" dist="38100" dir="2700000" algn="tl">
                    <a:srgbClr val="000000">
                      <a:alpha val="43137"/>
                    </a:srgbClr>
                  </a:outerShdw>
                </a:effectLst>
              </a:rPr>
              <a:t> Mukhopadhyay</a:t>
            </a:r>
            <a:r>
              <a:rPr lang="en-US" sz="1200" b="0" baseline="30000" dirty="0" smtClean="0"/>
              <a:t>1</a:t>
            </a:r>
            <a:r>
              <a:rPr lang="en-US" sz="1200" b="0" dirty="0" smtClean="0"/>
              <a:t>, </a:t>
            </a:r>
          </a:p>
          <a:p>
            <a:pPr algn="ctr"/>
            <a:r>
              <a:rPr lang="en-US" sz="1200" b="0" dirty="0" smtClean="0"/>
              <a:t>and </a:t>
            </a:r>
            <a:r>
              <a:rPr lang="en-US" sz="1200" b="0" dirty="0" err="1" smtClean="0"/>
              <a:t>Anupam</a:t>
            </a:r>
            <a:r>
              <a:rPr lang="en-US" sz="1200" b="0" dirty="0" smtClean="0"/>
              <a:t> Chattopadhyay</a:t>
            </a:r>
            <a:r>
              <a:rPr lang="en-US" sz="1200" b="0" baseline="30000" dirty="0" smtClean="0"/>
              <a:t>2</a:t>
            </a:r>
            <a:endParaRPr lang="en-US" sz="1200" b="0" baseline="30000" dirty="0"/>
          </a:p>
        </p:txBody>
      </p:sp>
      <p:sp>
        <p:nvSpPr>
          <p:cNvPr id="5" name="Google Shape;184;p11"/>
          <p:cNvSpPr txBox="1">
            <a:spLocks/>
          </p:cNvSpPr>
          <p:nvPr/>
        </p:nvSpPr>
        <p:spPr>
          <a:xfrm>
            <a:off x="0" y="4266218"/>
            <a:ext cx="4007813" cy="327523"/>
          </a:xfrm>
          <a:custGeom>
            <a:avLst/>
            <a:gdLst>
              <a:gd name="connsiteX0" fmla="*/ 0 w 3554156"/>
              <a:gd name="connsiteY0" fmla="*/ 0 h 324287"/>
              <a:gd name="connsiteX1" fmla="*/ 3554156 w 3554156"/>
              <a:gd name="connsiteY1" fmla="*/ 0 h 324287"/>
              <a:gd name="connsiteX2" fmla="*/ 3554156 w 3554156"/>
              <a:gd name="connsiteY2" fmla="*/ 324287 h 324287"/>
              <a:gd name="connsiteX3" fmla="*/ 0 w 3554156"/>
              <a:gd name="connsiteY3" fmla="*/ 324287 h 324287"/>
              <a:gd name="connsiteX4" fmla="*/ 0 w 3554156"/>
              <a:gd name="connsiteY4" fmla="*/ 0 h 324287"/>
              <a:gd name="connsiteX0" fmla="*/ 0 w 3873133"/>
              <a:gd name="connsiteY0" fmla="*/ 0 h 324287"/>
              <a:gd name="connsiteX1" fmla="*/ 3873133 w 3873133"/>
              <a:gd name="connsiteY1" fmla="*/ 7089 h 324287"/>
              <a:gd name="connsiteX2" fmla="*/ 3554156 w 3873133"/>
              <a:gd name="connsiteY2" fmla="*/ 324287 h 324287"/>
              <a:gd name="connsiteX3" fmla="*/ 0 w 3873133"/>
              <a:gd name="connsiteY3" fmla="*/ 324287 h 324287"/>
              <a:gd name="connsiteX4" fmla="*/ 0 w 3873133"/>
              <a:gd name="connsiteY4" fmla="*/ 0 h 324287"/>
              <a:gd name="connsiteX0" fmla="*/ 0 w 3873133"/>
              <a:gd name="connsiteY0" fmla="*/ 0 h 324287"/>
              <a:gd name="connsiteX1" fmla="*/ 3873133 w 3873133"/>
              <a:gd name="connsiteY1" fmla="*/ 7089 h 324287"/>
              <a:gd name="connsiteX2" fmla="*/ 3574706 w 3873133"/>
              <a:gd name="connsiteY2" fmla="*/ 324287 h 324287"/>
              <a:gd name="connsiteX3" fmla="*/ 0 w 3873133"/>
              <a:gd name="connsiteY3" fmla="*/ 324287 h 324287"/>
              <a:gd name="connsiteX4" fmla="*/ 0 w 3873133"/>
              <a:gd name="connsiteY4" fmla="*/ 0 h 324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133" h="324287">
                <a:moveTo>
                  <a:pt x="0" y="0"/>
                </a:moveTo>
                <a:lnTo>
                  <a:pt x="3873133" y="7089"/>
                </a:lnTo>
                <a:lnTo>
                  <a:pt x="3574706" y="324287"/>
                </a:lnTo>
                <a:lnTo>
                  <a:pt x="0" y="324287"/>
                </a:lnTo>
                <a:lnTo>
                  <a:pt x="0" y="0"/>
                </a:lnTo>
                <a:close/>
              </a:path>
            </a:pathLst>
          </a:custGeom>
          <a:solidFill>
            <a:srgbClr val="3F537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9pPr>
          </a:lstStyle>
          <a:p>
            <a:pPr algn="ctr"/>
            <a:r>
              <a:rPr lang="en-IN" sz="1400" b="0" dirty="0" smtClean="0">
                <a:solidFill>
                  <a:schemeClr val="bg1"/>
                </a:solidFill>
              </a:rPr>
              <a:t>7</a:t>
            </a:r>
            <a:r>
              <a:rPr lang="en-IN" sz="1400" b="0" baseline="30000" dirty="0" smtClean="0">
                <a:solidFill>
                  <a:schemeClr val="bg1"/>
                </a:solidFill>
              </a:rPr>
              <a:t>th</a:t>
            </a:r>
            <a:r>
              <a:rPr lang="en-IN" sz="1400" b="0" dirty="0" smtClean="0">
                <a:solidFill>
                  <a:schemeClr val="bg1"/>
                </a:solidFill>
              </a:rPr>
              <a:t> December, 2018, </a:t>
            </a:r>
            <a:r>
              <a:rPr lang="en-IN" sz="1400" b="0" dirty="0">
                <a:solidFill>
                  <a:schemeClr val="bg1"/>
                </a:solidFill>
              </a:rPr>
              <a:t>Adelaide, Australia</a:t>
            </a:r>
            <a:endParaRPr lang="en-US" sz="1400" b="0" dirty="0">
              <a:solidFill>
                <a:schemeClr val="bg1"/>
              </a:solidFill>
            </a:endParaRPr>
          </a:p>
        </p:txBody>
      </p:sp>
      <p:pic>
        <p:nvPicPr>
          <p:cNvPr id="1026" name="Picture 2" descr="Image result for iit kgp logo"/>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702293" y="108856"/>
            <a:ext cx="817035" cy="914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nanyang technological university logo"/>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539259" y="108856"/>
            <a:ext cx="2554189" cy="9144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84;p11"/>
          <p:cNvSpPr txBox="1">
            <a:spLocks/>
          </p:cNvSpPr>
          <p:nvPr/>
        </p:nvSpPr>
        <p:spPr>
          <a:xfrm>
            <a:off x="675593" y="3132123"/>
            <a:ext cx="4991112" cy="4427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9pPr>
          </a:lstStyle>
          <a:p>
            <a:r>
              <a:rPr lang="en-US" sz="1050" b="0" i="1" baseline="30000" dirty="0" smtClean="0"/>
              <a:t>1 </a:t>
            </a:r>
            <a:r>
              <a:rPr lang="en-US" sz="1050" b="0" i="1" dirty="0" smtClean="0"/>
              <a:t>Department of Computer Science and Engineering, Indian Institute of Technology </a:t>
            </a:r>
            <a:r>
              <a:rPr lang="en-US" sz="1050" b="0" i="1" dirty="0" err="1" smtClean="0"/>
              <a:t>Kharagpur</a:t>
            </a:r>
            <a:endParaRPr lang="en-US" sz="1050" b="0" i="1" dirty="0" smtClean="0"/>
          </a:p>
          <a:p>
            <a:r>
              <a:rPr lang="en-US" sz="1050" b="0" i="1" baseline="30000" dirty="0" smtClean="0"/>
              <a:t>2 </a:t>
            </a:r>
            <a:r>
              <a:rPr lang="en-US" sz="1050" b="0" i="1" dirty="0" smtClean="0"/>
              <a:t>School of Computer Science and Engineering, Nanyang Technological University Singapore</a:t>
            </a:r>
            <a:endParaRPr lang="en-US" sz="1050" b="0" i="1"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a:t>1</a:t>
            </a:r>
          </a:p>
        </p:txBody>
      </p:sp>
      <p:sp>
        <p:nvSpPr>
          <p:cNvPr id="14"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Recent News</a:t>
            </a:r>
            <a:endParaRPr lang="en-US" dirty="0">
              <a:solidFill>
                <a:schemeClr val="bg1"/>
              </a:solidFill>
              <a:latin typeface="Roboto Condensed" panose="020B0604020202020204" charset="0"/>
              <a:ea typeface="Roboto Condensed" panose="020B0604020202020204" charset="0"/>
            </a:endParaRPr>
          </a:p>
        </p:txBody>
      </p:sp>
      <p:sp>
        <p:nvSpPr>
          <p:cNvPr id="15" name="TextBox 14"/>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pic>
        <p:nvPicPr>
          <p:cNvPr id="6" name="Picture 5"/>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396950" y="994867"/>
            <a:ext cx="2743200" cy="2743200"/>
          </a:xfrm>
          <a:prstGeom prst="rect">
            <a:avLst/>
          </a:prstGeom>
        </p:spPr>
      </p:pic>
      <p:pic>
        <p:nvPicPr>
          <p:cNvPr id="2" name="Picture 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3279254" y="994867"/>
            <a:ext cx="2743200" cy="2743200"/>
          </a:xfrm>
          <a:prstGeom prst="rect">
            <a:avLst/>
          </a:prstGeom>
        </p:spPr>
      </p:pic>
      <p:pic>
        <p:nvPicPr>
          <p:cNvPr id="4" name="Picture 3"/>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6161558" y="994867"/>
            <a:ext cx="2743200" cy="2743200"/>
          </a:xfrm>
          <a:prstGeom prst="rect">
            <a:avLst/>
          </a:prstGeom>
        </p:spPr>
      </p:pic>
      <p:pic>
        <p:nvPicPr>
          <p:cNvPr id="5" name="Picture 4"/>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536054" y="1382573"/>
            <a:ext cx="2743200" cy="2743200"/>
          </a:xfrm>
          <a:prstGeom prst="rect">
            <a:avLst/>
          </a:prstGeom>
        </p:spPr>
      </p:pic>
      <p:pic>
        <p:nvPicPr>
          <p:cNvPr id="7" name="Picture 6"/>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3418358" y="1382573"/>
            <a:ext cx="2743200" cy="2743200"/>
          </a:xfrm>
          <a:prstGeom prst="rect">
            <a:avLst/>
          </a:prstGeom>
        </p:spPr>
      </p:pic>
      <p:pic>
        <p:nvPicPr>
          <p:cNvPr id="8" name="Picture 7"/>
          <p:cNvPicPr preferRelativeResize="0">
            <a:picLocks/>
          </p:cNvPicPr>
          <p:nvPr/>
        </p:nvPicPr>
        <p:blipFill>
          <a:blip r:embed="rId7">
            <a:extLst>
              <a:ext uri="{28A0092B-C50C-407E-A947-70E740481C1C}">
                <a14:useLocalDpi xmlns:a14="http://schemas.microsoft.com/office/drawing/2010/main" val="0"/>
              </a:ext>
            </a:extLst>
          </a:blip>
          <a:stretch>
            <a:fillRect/>
          </a:stretch>
        </p:blipFill>
        <p:spPr>
          <a:xfrm>
            <a:off x="6300662" y="1382573"/>
            <a:ext cx="2743200" cy="2743200"/>
          </a:xfrm>
          <a:prstGeom prst="rect">
            <a:avLst/>
          </a:prstGeom>
        </p:spPr>
      </p:pic>
      <p:pic>
        <p:nvPicPr>
          <p:cNvPr id="9" name="Picture 8"/>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1318335" y="1496245"/>
            <a:ext cx="2743200" cy="2743200"/>
          </a:xfrm>
          <a:prstGeom prst="rect">
            <a:avLst/>
          </a:prstGeom>
        </p:spPr>
      </p:pic>
      <p:pic>
        <p:nvPicPr>
          <p:cNvPr id="10" name="Picture 9"/>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4404127" y="1496245"/>
            <a:ext cx="2743200" cy="2743200"/>
          </a:xfrm>
          <a:prstGeom prst="rect">
            <a:avLst/>
          </a:prstGeom>
        </p:spPr>
      </p:pic>
      <p:pic>
        <p:nvPicPr>
          <p:cNvPr id="11" name="Picture 10"/>
          <p:cNvPicPr preferRelativeResize="0">
            <a:picLocks/>
          </p:cNvPicPr>
          <p:nvPr/>
        </p:nvPicPr>
        <p:blipFill>
          <a:blip r:embed="rId10">
            <a:extLst>
              <a:ext uri="{28A0092B-C50C-407E-A947-70E740481C1C}">
                <a14:useLocalDpi xmlns:a14="http://schemas.microsoft.com/office/drawing/2010/main" val="0"/>
              </a:ext>
            </a:extLst>
          </a:blip>
          <a:stretch>
            <a:fillRect/>
          </a:stretch>
        </p:blipFill>
        <p:spPr>
          <a:xfrm>
            <a:off x="2855922" y="1814317"/>
            <a:ext cx="2743200" cy="2743200"/>
          </a:xfrm>
          <a:prstGeom prst="rect">
            <a:avLst/>
          </a:prstGeom>
        </p:spPr>
      </p:pic>
    </p:spTree>
    <p:extLst>
      <p:ext uri="{BB962C8B-B14F-4D97-AF65-F5344CB8AC3E}">
        <p14:creationId xmlns:p14="http://schemas.microsoft.com/office/powerpoint/2010/main" val="20526312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r>
              <a:rPr lang="en" dirty="0" smtClean="0"/>
              <a:t>2</a:t>
            </a:r>
            <a:endParaRPr lang="en" dirty="0"/>
          </a:p>
        </p:txBody>
      </p:sp>
      <p:pic>
        <p:nvPicPr>
          <p:cNvPr id="3" name="Content Placeholder 14" descr="wanadecrypt0rscreenshot"/>
          <p:cNvPicPr preferRelativeResize="0">
            <a:picLocks/>
          </p:cNvPicPr>
          <p:nvPr/>
        </p:nvPicPr>
        <p:blipFill>
          <a:blip r:embed="rId2"/>
          <a:stretch>
            <a:fillRect/>
          </a:stretch>
        </p:blipFill>
        <p:spPr>
          <a:xfrm>
            <a:off x="1108501" y="1219742"/>
            <a:ext cx="3200400" cy="3200400"/>
          </a:xfrm>
          <a:prstGeom prst="rect">
            <a:avLst/>
          </a:prstGeom>
          <a:noFill/>
          <a:ln>
            <a:noFill/>
          </a:ln>
        </p:spPr>
      </p:pic>
      <p:pic>
        <p:nvPicPr>
          <p:cNvPr id="4" name="Content Placeholder 19" descr="wannacry-960x480"/>
          <p:cNvPicPr preferRelativeResize="0">
            <a:picLocks/>
          </p:cNvPicPr>
          <p:nvPr/>
        </p:nvPicPr>
        <p:blipFill>
          <a:blip r:embed="rId3"/>
          <a:stretch>
            <a:fillRect/>
          </a:stretch>
        </p:blipFill>
        <p:spPr>
          <a:xfrm>
            <a:off x="4797115" y="1219742"/>
            <a:ext cx="3200400" cy="3200400"/>
          </a:xfrm>
          <a:prstGeom prst="rect">
            <a:avLst/>
          </a:prstGeom>
          <a:noFill/>
          <a:ln>
            <a:noFill/>
          </a:ln>
        </p:spPr>
      </p:pic>
      <p:sp>
        <p:nvSpPr>
          <p:cNvPr id="5" name="Title 1"/>
          <p:cNvSpPr txBox="1">
            <a:spLocks/>
          </p:cNvSpPr>
          <p:nvPr/>
        </p:nvSpPr>
        <p:spPr>
          <a:xfrm>
            <a:off x="201408" y="196585"/>
            <a:ext cx="1582366"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Threat of WannaCry</a:t>
            </a:r>
            <a:endParaRPr lang="en-US" dirty="0">
              <a:solidFill>
                <a:schemeClr val="bg1"/>
              </a:solidFill>
              <a:latin typeface="Roboto Condensed" panose="020B0604020202020204" charset="0"/>
              <a:ea typeface="Roboto Condensed" panose="020B0604020202020204" charset="0"/>
            </a:endParaRPr>
          </a:p>
        </p:txBody>
      </p:sp>
      <p:sp>
        <p:nvSpPr>
          <p:cNvPr id="6" name="Text Box 15"/>
          <p:cNvSpPr txBox="1"/>
          <p:nvPr/>
        </p:nvSpPr>
        <p:spPr>
          <a:xfrm>
            <a:off x="1587240" y="785869"/>
            <a:ext cx="2242922" cy="246221"/>
          </a:xfrm>
          <a:prstGeom prst="rect">
            <a:avLst/>
          </a:prstGeom>
          <a:solidFill>
            <a:srgbClr val="FF9800"/>
          </a:solidFill>
          <a:ln w="12700">
            <a:solidFill>
              <a:srgbClr val="C7D3E6"/>
            </a:solidFill>
          </a:ln>
          <a:extLst/>
        </p:spPr>
        <p:style>
          <a:lnRef idx="1">
            <a:schemeClr val="dk1"/>
          </a:lnRef>
          <a:fillRef idx="2">
            <a:schemeClr val="dk1"/>
          </a:fillRef>
          <a:effectRef idx="1">
            <a:schemeClr val="dk1"/>
          </a:effectRef>
          <a:fontRef idx="minor">
            <a:schemeClr val="dk1"/>
          </a:fontRef>
        </p:style>
        <p:txBody>
          <a:bodyPr wrap="none" rtlCol="0">
            <a:spAutoFit/>
          </a:bodyPr>
          <a:lstStyle/>
          <a:p>
            <a:pPr algn="ctr"/>
            <a:r>
              <a:rPr lang="en-IN" altLang="en-GB" sz="1000" b="1" dirty="0">
                <a:solidFill>
                  <a:schemeClr val="bg1"/>
                </a:solidFill>
                <a:latin typeface="Roboto Condensed" panose="020B0604020202020204" charset="0"/>
                <a:ea typeface="Roboto Condensed" panose="020B0604020202020204" charset="0"/>
              </a:rPr>
              <a:t>One of the most familiar images of 2017</a:t>
            </a:r>
          </a:p>
        </p:txBody>
      </p:sp>
      <p:sp>
        <p:nvSpPr>
          <p:cNvPr id="7" name="Text Box 16"/>
          <p:cNvSpPr txBox="1"/>
          <p:nvPr/>
        </p:nvSpPr>
        <p:spPr>
          <a:xfrm>
            <a:off x="4921917" y="708924"/>
            <a:ext cx="2959953" cy="400110"/>
          </a:xfrm>
          <a:prstGeom prst="rect">
            <a:avLst/>
          </a:prstGeom>
          <a:solidFill>
            <a:srgbClr val="FF9800"/>
          </a:solidFill>
          <a:ln w="12700">
            <a:solidFill>
              <a:srgbClr val="C7D3E6"/>
            </a:solid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GB" altLang="en-US" sz="1000" b="1" dirty="0">
                <a:solidFill>
                  <a:schemeClr val="bg1"/>
                </a:solidFill>
                <a:latin typeface="Roboto Condensed" panose="020B0604020202020204" charset="0"/>
                <a:ea typeface="Roboto Condensed" panose="020B0604020202020204" charset="0"/>
              </a:rPr>
              <a:t>In May 2017, WannaCry ransomware has affected </a:t>
            </a:r>
            <a:r>
              <a:rPr lang="en-GB" altLang="en-US" sz="1000" b="1" dirty="0" smtClean="0">
                <a:solidFill>
                  <a:schemeClr val="bg1"/>
                </a:solidFill>
                <a:latin typeface="Roboto Condensed" panose="020B0604020202020204" charset="0"/>
                <a:ea typeface="Roboto Condensed" panose="020B0604020202020204" charset="0"/>
              </a:rPr>
              <a:t>approximately </a:t>
            </a:r>
            <a:r>
              <a:rPr lang="en-GB" altLang="en-US" sz="1000" b="1" dirty="0">
                <a:solidFill>
                  <a:schemeClr val="bg1"/>
                </a:solidFill>
                <a:latin typeface="Roboto Condensed" panose="020B0604020202020204" charset="0"/>
                <a:ea typeface="Roboto Condensed" panose="020B0604020202020204" charset="0"/>
              </a:rPr>
              <a:t>200</a:t>
            </a:r>
            <a:r>
              <a:rPr lang="en-IN" altLang="en-GB" sz="1000" b="1" dirty="0">
                <a:solidFill>
                  <a:schemeClr val="bg1"/>
                </a:solidFill>
                <a:latin typeface="Roboto Condensed" panose="020B0604020202020204" charset="0"/>
                <a:ea typeface="Roboto Condensed" panose="020B0604020202020204" charset="0"/>
              </a:rPr>
              <a:t>,</a:t>
            </a:r>
            <a:r>
              <a:rPr lang="en-GB" altLang="en-US" sz="1000" b="1" dirty="0">
                <a:solidFill>
                  <a:schemeClr val="bg1"/>
                </a:solidFill>
                <a:latin typeface="Roboto Condensed" panose="020B0604020202020204" charset="0"/>
                <a:ea typeface="Roboto Condensed" panose="020B0604020202020204" charset="0"/>
              </a:rPr>
              <a:t>000 business across 150 countries.</a:t>
            </a:r>
          </a:p>
        </p:txBody>
      </p:sp>
      <p:sp>
        <p:nvSpPr>
          <p:cNvPr id="8" name="TextBox 7"/>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43407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r>
              <a:rPr lang="en" dirty="0" smtClean="0"/>
              <a:t>3</a:t>
            </a:r>
            <a:endParaRPr lang="en" dirty="0"/>
          </a:p>
        </p:txBody>
      </p:sp>
      <p:sp>
        <p:nvSpPr>
          <p:cNvPr id="6" name="Text Placeholder 2"/>
          <p:cNvSpPr txBox="1">
            <a:spLocks/>
          </p:cNvSpPr>
          <p:nvPr/>
        </p:nvSpPr>
        <p:spPr>
          <a:xfrm>
            <a:off x="855878" y="1110248"/>
            <a:ext cx="3658167" cy="290185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47650" indent="-171450" algn="just">
              <a:buFont typeface="Wingdings" panose="05000000000000000000" pitchFamily="2" charset="2"/>
              <a:buChar char="§"/>
            </a:pPr>
            <a:r>
              <a:rPr lang="en-IN" altLang="en-GB" sz="1200" dirty="0">
                <a:solidFill>
                  <a:srgbClr val="263248"/>
                </a:solidFill>
                <a:latin typeface="Roboto Condensed" panose="020B0604020202020204" charset="0"/>
                <a:ea typeface="Roboto Condensed" panose="020B0604020202020204" charset="0"/>
                <a:sym typeface="+mn-ea"/>
              </a:rPr>
              <a:t>Up to 70,000 devices - including computers, MRI scanners, blood-storage refrigerators and theatre equipment of </a:t>
            </a:r>
            <a:r>
              <a:rPr lang="en-IN" altLang="en-GB" sz="1200" dirty="0">
                <a:solidFill>
                  <a:srgbClr val="263248"/>
                </a:solidFill>
                <a:latin typeface="Roboto Condensed" panose="020B0604020202020204" charset="0"/>
                <a:ea typeface="Roboto Condensed" panose="020B0604020202020204" charset="0"/>
              </a:rPr>
              <a:t>National Health Service hospitals in England and Scotland and have been affected.</a:t>
            </a:r>
          </a:p>
          <a:p>
            <a:pPr marL="247650" indent="-171450" algn="just">
              <a:buFont typeface="Wingdings" panose="05000000000000000000" pitchFamily="2" charset="2"/>
              <a:buChar char="§"/>
            </a:pPr>
            <a:endParaRPr lang="en-IN" altLang="en-GB" sz="1200" dirty="0">
              <a:solidFill>
                <a:srgbClr val="263248"/>
              </a:solidFill>
              <a:latin typeface="Roboto Condensed" panose="020B0604020202020204" charset="0"/>
              <a:ea typeface="Roboto Condensed" panose="020B0604020202020204" charset="0"/>
            </a:endParaRPr>
          </a:p>
          <a:p>
            <a:pPr marL="247650" indent="-171450" algn="just">
              <a:buFont typeface="Wingdings" panose="05000000000000000000" pitchFamily="2" charset="2"/>
              <a:buChar char="§"/>
            </a:pPr>
            <a:r>
              <a:rPr lang="en-IN" altLang="en-GB" sz="1200" dirty="0">
                <a:solidFill>
                  <a:srgbClr val="263248"/>
                </a:solidFill>
                <a:latin typeface="Roboto Condensed" panose="020B0604020202020204" charset="0"/>
                <a:ea typeface="Roboto Condensed" panose="020B0604020202020204" charset="0"/>
              </a:rPr>
              <a:t>Nissan Motor Manufacturing UK in Tyne and Wear, England, halted production after the ransomware infected some of their systems.</a:t>
            </a:r>
          </a:p>
          <a:p>
            <a:pPr marL="247650" indent="-171450" algn="just">
              <a:buFont typeface="Wingdings" panose="05000000000000000000" pitchFamily="2" charset="2"/>
              <a:buChar char="§"/>
            </a:pPr>
            <a:endParaRPr lang="en-IN" altLang="en-GB" sz="1200" dirty="0">
              <a:solidFill>
                <a:srgbClr val="263248"/>
              </a:solidFill>
              <a:latin typeface="Roboto Condensed" panose="020B0604020202020204" charset="0"/>
              <a:ea typeface="Roboto Condensed" panose="020B0604020202020204" charset="0"/>
            </a:endParaRPr>
          </a:p>
          <a:p>
            <a:pPr marL="247650" indent="-171450" algn="just">
              <a:buFont typeface="Wingdings" panose="05000000000000000000" pitchFamily="2" charset="2"/>
              <a:buChar char="§"/>
            </a:pPr>
            <a:r>
              <a:rPr lang="en-IN" altLang="en-GB" sz="1200" dirty="0">
                <a:solidFill>
                  <a:srgbClr val="263248"/>
                </a:solidFill>
                <a:latin typeface="Roboto Condensed" panose="020B0604020202020204" charset="0"/>
                <a:ea typeface="Roboto Condensed" panose="020B0604020202020204" charset="0"/>
              </a:rPr>
              <a:t>According to Cyber risk modelling firm </a:t>
            </a:r>
            <a:r>
              <a:rPr lang="en-IN" altLang="en-GB" sz="1200" dirty="0" err="1">
                <a:solidFill>
                  <a:srgbClr val="263248"/>
                </a:solidFill>
                <a:latin typeface="Roboto Condensed" panose="020B0604020202020204" charset="0"/>
                <a:ea typeface="Roboto Condensed" panose="020B0604020202020204" charset="0"/>
              </a:rPr>
              <a:t>Cyence</a:t>
            </a:r>
            <a:r>
              <a:rPr lang="en-IN" altLang="en-GB" sz="1200" dirty="0">
                <a:solidFill>
                  <a:srgbClr val="263248"/>
                </a:solidFill>
                <a:latin typeface="Roboto Condensed" panose="020B0604020202020204" charset="0"/>
                <a:ea typeface="Roboto Condensed" panose="020B0604020202020204" charset="0"/>
              </a:rPr>
              <a:t>, economic losses from the cyber attack could reach up to $4 billion.</a:t>
            </a:r>
          </a:p>
          <a:p>
            <a:pPr marL="247650" indent="-171450" algn="just">
              <a:buFont typeface="Wingdings" panose="05000000000000000000" pitchFamily="2" charset="2"/>
              <a:buChar char="§"/>
            </a:pPr>
            <a:endParaRPr lang="en-IN" altLang="en-GB" sz="1200" dirty="0">
              <a:solidFill>
                <a:srgbClr val="263248"/>
              </a:solidFill>
              <a:latin typeface="Roboto Condensed" panose="020B0604020202020204" charset="0"/>
              <a:ea typeface="Roboto Condensed" panose="020B0604020202020204" charset="0"/>
            </a:endParaRPr>
          </a:p>
          <a:p>
            <a:pPr marL="247650" indent="-171450" algn="just">
              <a:buFont typeface="Wingdings" panose="05000000000000000000" pitchFamily="2" charset="2"/>
              <a:buChar char="§"/>
            </a:pPr>
            <a:r>
              <a:rPr lang="en-IN" altLang="en-GB" sz="1200" dirty="0">
                <a:solidFill>
                  <a:srgbClr val="263248"/>
                </a:solidFill>
                <a:latin typeface="Roboto Condensed" panose="020B0604020202020204" charset="0"/>
                <a:ea typeface="Roboto Condensed" panose="020B0604020202020204" charset="0"/>
              </a:rPr>
              <a:t>And many more........</a:t>
            </a:r>
          </a:p>
        </p:txBody>
      </p:sp>
      <p:sp>
        <p:nvSpPr>
          <p:cNvPr id="7" name="Title 1"/>
          <p:cNvSpPr txBox="1">
            <a:spLocks/>
          </p:cNvSpPr>
          <p:nvPr/>
        </p:nvSpPr>
        <p:spPr>
          <a:xfrm>
            <a:off x="70834" y="196585"/>
            <a:ext cx="1815971"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Damages by WannaCry</a:t>
            </a:r>
            <a:endParaRPr lang="en-US" dirty="0">
              <a:solidFill>
                <a:schemeClr val="bg1"/>
              </a:solidFill>
              <a:latin typeface="Roboto Condensed" panose="020B0604020202020204" charset="0"/>
              <a:ea typeface="Roboto Condensed" panose="020B0604020202020204" charset="0"/>
            </a:endParaRPr>
          </a:p>
        </p:txBody>
      </p:sp>
      <p:pic>
        <p:nvPicPr>
          <p:cNvPr id="8" name="Content Placeholder 6" descr="download"/>
          <p:cNvPicPr>
            <a:picLocks/>
          </p:cNvPicPr>
          <p:nvPr/>
        </p:nvPicPr>
        <p:blipFill>
          <a:blip r:embed="rId2"/>
          <a:stretch>
            <a:fillRect/>
          </a:stretch>
        </p:blipFill>
        <p:spPr>
          <a:xfrm>
            <a:off x="7748862" y="1110248"/>
            <a:ext cx="640080" cy="640080"/>
          </a:xfrm>
          <a:prstGeom prst="rect">
            <a:avLst/>
          </a:prstGeom>
          <a:noFill/>
          <a:ln>
            <a:noFill/>
          </a:ln>
        </p:spPr>
      </p:pic>
      <p:pic>
        <p:nvPicPr>
          <p:cNvPr id="9" name="Content Placeholder 7" descr="Happy-Birthday-to-the-NHS"/>
          <p:cNvPicPr>
            <a:picLocks/>
          </p:cNvPicPr>
          <p:nvPr/>
        </p:nvPicPr>
        <p:blipFill>
          <a:blip r:embed="rId3"/>
          <a:stretch>
            <a:fillRect/>
          </a:stretch>
        </p:blipFill>
        <p:spPr>
          <a:xfrm>
            <a:off x="6532562" y="1110248"/>
            <a:ext cx="640080" cy="640080"/>
          </a:xfrm>
          <a:prstGeom prst="rect">
            <a:avLst/>
          </a:prstGeom>
          <a:noFill/>
          <a:ln>
            <a:noFill/>
          </a:ln>
        </p:spPr>
      </p:pic>
      <p:pic>
        <p:nvPicPr>
          <p:cNvPr id="10" name="Picture 9" descr="Blue-honda-logo"/>
          <p:cNvPicPr/>
          <p:nvPr/>
        </p:nvPicPr>
        <p:blipFill>
          <a:blip r:embed="rId4"/>
          <a:stretch>
            <a:fillRect/>
          </a:stretch>
        </p:blipFill>
        <p:spPr>
          <a:xfrm>
            <a:off x="7749098" y="1982546"/>
            <a:ext cx="640080" cy="640080"/>
          </a:xfrm>
          <a:prstGeom prst="rect">
            <a:avLst/>
          </a:prstGeom>
        </p:spPr>
      </p:pic>
      <p:pic>
        <p:nvPicPr>
          <p:cNvPr id="11" name="Picture 10" descr="download (1)"/>
          <p:cNvPicPr/>
          <p:nvPr/>
        </p:nvPicPr>
        <p:blipFill>
          <a:blip r:embed="rId5"/>
          <a:stretch>
            <a:fillRect/>
          </a:stretch>
        </p:blipFill>
        <p:spPr>
          <a:xfrm>
            <a:off x="5433181" y="1982546"/>
            <a:ext cx="640080" cy="640080"/>
          </a:xfrm>
          <a:prstGeom prst="rect">
            <a:avLst/>
          </a:prstGeom>
        </p:spPr>
      </p:pic>
      <p:pic>
        <p:nvPicPr>
          <p:cNvPr id="12" name="Picture 11" descr="download"/>
          <p:cNvPicPr/>
          <p:nvPr/>
        </p:nvPicPr>
        <p:blipFill>
          <a:blip r:embed="rId6"/>
          <a:stretch>
            <a:fillRect/>
          </a:stretch>
        </p:blipFill>
        <p:spPr>
          <a:xfrm>
            <a:off x="5433181" y="1110248"/>
            <a:ext cx="640080" cy="640080"/>
          </a:xfrm>
          <a:prstGeom prst="rect">
            <a:avLst/>
          </a:prstGeom>
        </p:spPr>
      </p:pic>
      <p:pic>
        <p:nvPicPr>
          <p:cNvPr id="13" name="Picture 12" descr="Logo_VIVO.svg"/>
          <p:cNvPicPr/>
          <p:nvPr/>
        </p:nvPicPr>
        <p:blipFill>
          <a:blip r:embed="rId7"/>
          <a:stretch>
            <a:fillRect/>
          </a:stretch>
        </p:blipFill>
        <p:spPr>
          <a:xfrm>
            <a:off x="6532562" y="1982546"/>
            <a:ext cx="640080" cy="640080"/>
          </a:xfrm>
          <a:prstGeom prst="rect">
            <a:avLst/>
          </a:prstGeom>
        </p:spPr>
      </p:pic>
      <p:pic>
        <p:nvPicPr>
          <p:cNvPr id="14" name="Picture 13" descr="Telkom-Logo.svg"/>
          <p:cNvPicPr/>
          <p:nvPr/>
        </p:nvPicPr>
        <p:blipFill>
          <a:blip r:embed="rId8"/>
          <a:stretch>
            <a:fillRect/>
          </a:stretch>
        </p:blipFill>
        <p:spPr>
          <a:xfrm>
            <a:off x="5433181" y="2854844"/>
            <a:ext cx="640080" cy="640080"/>
          </a:xfrm>
          <a:prstGeom prst="rect">
            <a:avLst/>
          </a:prstGeom>
        </p:spPr>
      </p:pic>
      <p:pic>
        <p:nvPicPr>
          <p:cNvPr id="15" name="Picture 14" descr="fedex_logo"/>
          <p:cNvPicPr/>
          <p:nvPr/>
        </p:nvPicPr>
        <p:blipFill>
          <a:blip r:embed="rId9"/>
          <a:stretch>
            <a:fillRect/>
          </a:stretch>
        </p:blipFill>
        <p:spPr>
          <a:xfrm>
            <a:off x="6532562" y="2854844"/>
            <a:ext cx="640080" cy="640080"/>
          </a:xfrm>
          <a:prstGeom prst="rect">
            <a:avLst/>
          </a:prstGeom>
        </p:spPr>
      </p:pic>
      <p:pic>
        <p:nvPicPr>
          <p:cNvPr id="16" name="Picture 15" descr="boeing_logo"/>
          <p:cNvPicPr/>
          <p:nvPr/>
        </p:nvPicPr>
        <p:blipFill>
          <a:blip r:embed="rId10"/>
          <a:stretch>
            <a:fillRect/>
          </a:stretch>
        </p:blipFill>
        <p:spPr>
          <a:xfrm>
            <a:off x="7748862" y="2855824"/>
            <a:ext cx="640080" cy="640080"/>
          </a:xfrm>
          <a:prstGeom prst="rect">
            <a:avLst/>
          </a:prstGeom>
        </p:spPr>
      </p:pic>
      <p:sp>
        <p:nvSpPr>
          <p:cNvPr id="17" name="TextBox 16"/>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1212797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Ransomware??</a:t>
            </a:r>
            <a:endParaRPr lang="en-US" dirty="0"/>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4</a:t>
            </a:r>
            <a:endParaRPr lang="en" dirty="0"/>
          </a:p>
        </p:txBody>
      </p:sp>
      <p:pic>
        <p:nvPicPr>
          <p:cNvPr id="8" name="Content Placeholder 9" descr="ransomware_1"/>
          <p:cNvPicPr preferRelativeResize="0">
            <a:picLocks/>
          </p:cNvPicPr>
          <p:nvPr/>
        </p:nvPicPr>
        <p:blipFill>
          <a:blip r:embed="rId2"/>
          <a:stretch>
            <a:fillRect/>
          </a:stretch>
        </p:blipFill>
        <p:spPr>
          <a:xfrm>
            <a:off x="477788" y="2642319"/>
            <a:ext cx="914400" cy="914400"/>
          </a:xfrm>
          <a:prstGeom prst="rect">
            <a:avLst/>
          </a:prstGeom>
          <a:noFill/>
          <a:ln>
            <a:noFill/>
          </a:ln>
        </p:spPr>
      </p:pic>
      <p:pic>
        <p:nvPicPr>
          <p:cNvPr id="9" name="Content Placeholder 10" descr="ransomware-phishing-email-attacks-623x410"/>
          <p:cNvPicPr>
            <a:picLocks/>
          </p:cNvPicPr>
          <p:nvPr/>
        </p:nvPicPr>
        <p:blipFill>
          <a:blip r:embed="rId3"/>
          <a:stretch>
            <a:fillRect/>
          </a:stretch>
        </p:blipFill>
        <p:spPr>
          <a:xfrm>
            <a:off x="487391" y="3737021"/>
            <a:ext cx="914400" cy="914400"/>
          </a:xfrm>
          <a:prstGeom prst="rect">
            <a:avLst/>
          </a:prstGeom>
          <a:noFill/>
          <a:ln>
            <a:noFill/>
          </a:ln>
        </p:spPr>
      </p:pic>
      <p:sp>
        <p:nvSpPr>
          <p:cNvPr id="10" name="Text Box 5"/>
          <p:cNvSpPr txBox="1"/>
          <p:nvPr/>
        </p:nvSpPr>
        <p:spPr>
          <a:xfrm>
            <a:off x="287593" y="1523298"/>
            <a:ext cx="2638487" cy="938719"/>
          </a:xfrm>
          <a:prstGeom prst="rect">
            <a:avLst/>
          </a:prstGeom>
          <a:solidFill>
            <a:srgbClr val="FF9800"/>
          </a:solidFill>
          <a:ln w="19050">
            <a:solidFill>
              <a:srgbClr val="C7D3E6"/>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just"/>
            <a:r>
              <a:rPr lang="en-GB" altLang="en-US" sz="1100" dirty="0">
                <a:solidFill>
                  <a:schemeClr val="bg1"/>
                </a:solidFill>
                <a:latin typeface="Roboto Condensed" panose="020B0604020202020204" charset="0"/>
                <a:ea typeface="Roboto Condensed" panose="020B0604020202020204" charset="0"/>
              </a:rPr>
              <a:t>Ransomware is a type of malicious software from </a:t>
            </a:r>
            <a:r>
              <a:rPr lang="en-GB" altLang="en-US" sz="1100" dirty="0" err="1">
                <a:solidFill>
                  <a:schemeClr val="bg1"/>
                </a:solidFill>
                <a:latin typeface="Roboto Condensed" panose="020B0604020202020204" charset="0"/>
                <a:ea typeface="Roboto Condensed" panose="020B0604020202020204" charset="0"/>
              </a:rPr>
              <a:t>cryptovirology</a:t>
            </a:r>
            <a:r>
              <a:rPr lang="en-GB" altLang="en-US" sz="1100" dirty="0">
                <a:solidFill>
                  <a:schemeClr val="bg1"/>
                </a:solidFill>
                <a:latin typeface="Roboto Condensed" panose="020B0604020202020204" charset="0"/>
                <a:ea typeface="Roboto Condensed" panose="020B0604020202020204" charset="0"/>
              </a:rPr>
              <a:t> that encrypts certain file types on infected systems and forces users to pay the ransom through certain online payment methods to get a decrypt key.</a:t>
            </a:r>
          </a:p>
        </p:txBody>
      </p:sp>
      <p:pic>
        <p:nvPicPr>
          <p:cNvPr id="11" name="Picture 10" descr="blog_main_tourism2"/>
          <p:cNvPicPr/>
          <p:nvPr/>
        </p:nvPicPr>
        <p:blipFill>
          <a:blip r:embed="rId4"/>
          <a:stretch>
            <a:fillRect/>
          </a:stretch>
        </p:blipFill>
        <p:spPr>
          <a:xfrm>
            <a:off x="1843431" y="3172375"/>
            <a:ext cx="914400" cy="914400"/>
          </a:xfrm>
          <a:prstGeom prst="rect">
            <a:avLst/>
          </a:prstGeom>
        </p:spPr>
      </p:pic>
      <p:sp>
        <p:nvSpPr>
          <p:cNvPr id="13" name="TextBox 12"/>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679997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Ransomware??</a:t>
            </a:r>
            <a:endParaRPr lang="en-US" dirty="0"/>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4</a:t>
            </a:r>
            <a:endParaRPr lang="en" dirty="0"/>
          </a:p>
        </p:txBody>
      </p:sp>
      <p:pic>
        <p:nvPicPr>
          <p:cNvPr id="8" name="Content Placeholder 9" descr="ransomware_1"/>
          <p:cNvPicPr preferRelativeResize="0">
            <a:picLocks/>
          </p:cNvPicPr>
          <p:nvPr/>
        </p:nvPicPr>
        <p:blipFill>
          <a:blip r:embed="rId2"/>
          <a:stretch>
            <a:fillRect/>
          </a:stretch>
        </p:blipFill>
        <p:spPr>
          <a:xfrm>
            <a:off x="477788" y="2642319"/>
            <a:ext cx="914400" cy="914400"/>
          </a:xfrm>
          <a:prstGeom prst="rect">
            <a:avLst/>
          </a:prstGeom>
          <a:noFill/>
          <a:ln>
            <a:noFill/>
          </a:ln>
        </p:spPr>
      </p:pic>
      <p:pic>
        <p:nvPicPr>
          <p:cNvPr id="9" name="Content Placeholder 10" descr="ransomware-phishing-email-attacks-623x410"/>
          <p:cNvPicPr>
            <a:picLocks/>
          </p:cNvPicPr>
          <p:nvPr/>
        </p:nvPicPr>
        <p:blipFill>
          <a:blip r:embed="rId3"/>
          <a:stretch>
            <a:fillRect/>
          </a:stretch>
        </p:blipFill>
        <p:spPr>
          <a:xfrm>
            <a:off x="487391" y="3737021"/>
            <a:ext cx="914400" cy="914400"/>
          </a:xfrm>
          <a:prstGeom prst="rect">
            <a:avLst/>
          </a:prstGeom>
          <a:noFill/>
          <a:ln>
            <a:noFill/>
          </a:ln>
        </p:spPr>
      </p:pic>
      <p:sp>
        <p:nvSpPr>
          <p:cNvPr id="10" name="Text Box 5"/>
          <p:cNvSpPr txBox="1"/>
          <p:nvPr/>
        </p:nvSpPr>
        <p:spPr>
          <a:xfrm>
            <a:off x="287593" y="1523298"/>
            <a:ext cx="2638487" cy="938719"/>
          </a:xfrm>
          <a:prstGeom prst="rect">
            <a:avLst/>
          </a:prstGeom>
          <a:solidFill>
            <a:srgbClr val="FF9800"/>
          </a:solidFill>
          <a:ln w="19050">
            <a:solidFill>
              <a:srgbClr val="C7D3E6"/>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just"/>
            <a:r>
              <a:rPr lang="en-GB" altLang="en-US" sz="1100" dirty="0">
                <a:solidFill>
                  <a:schemeClr val="bg1"/>
                </a:solidFill>
                <a:latin typeface="Roboto Condensed" panose="020B0604020202020204" charset="0"/>
                <a:ea typeface="Roboto Condensed" panose="020B0604020202020204" charset="0"/>
              </a:rPr>
              <a:t>Ransomware is a type of malicious software from </a:t>
            </a:r>
            <a:r>
              <a:rPr lang="en-GB" altLang="en-US" sz="1100" dirty="0" err="1">
                <a:solidFill>
                  <a:schemeClr val="bg1"/>
                </a:solidFill>
                <a:latin typeface="Roboto Condensed" panose="020B0604020202020204" charset="0"/>
                <a:ea typeface="Roboto Condensed" panose="020B0604020202020204" charset="0"/>
              </a:rPr>
              <a:t>cryptovirology</a:t>
            </a:r>
            <a:r>
              <a:rPr lang="en-GB" altLang="en-US" sz="1100" dirty="0">
                <a:solidFill>
                  <a:schemeClr val="bg1"/>
                </a:solidFill>
                <a:latin typeface="Roboto Condensed" panose="020B0604020202020204" charset="0"/>
                <a:ea typeface="Roboto Condensed" panose="020B0604020202020204" charset="0"/>
              </a:rPr>
              <a:t> that encrypts certain file types on infected systems and forces users to pay the ransom through certain online payment methods to get a decrypt key.</a:t>
            </a:r>
          </a:p>
        </p:txBody>
      </p:sp>
      <p:pic>
        <p:nvPicPr>
          <p:cNvPr id="11" name="Picture 10" descr="blog_main_tourism2"/>
          <p:cNvPicPr/>
          <p:nvPr/>
        </p:nvPicPr>
        <p:blipFill>
          <a:blip r:embed="rId4"/>
          <a:stretch>
            <a:fillRect/>
          </a:stretch>
        </p:blipFill>
        <p:spPr>
          <a:xfrm>
            <a:off x="1843431" y="3172375"/>
            <a:ext cx="914400" cy="914400"/>
          </a:xfrm>
          <a:prstGeom prst="rect">
            <a:avLst/>
          </a:prstGeom>
        </p:spPr>
      </p:pic>
      <p:pic>
        <p:nvPicPr>
          <p:cNvPr id="12" name="Content Placeholder 12" descr="security-wanna_cry_infection_flow"/>
          <p:cNvPicPr preferRelativeResize="0">
            <a:picLocks/>
          </p:cNvPicPr>
          <p:nvPr/>
        </p:nvPicPr>
        <p:blipFill>
          <a:blip r:embed="rId5"/>
          <a:stretch>
            <a:fillRect/>
          </a:stretch>
        </p:blipFill>
        <p:spPr>
          <a:xfrm>
            <a:off x="3199471" y="1523298"/>
            <a:ext cx="5490498" cy="2926080"/>
          </a:xfrm>
          <a:prstGeom prst="rect">
            <a:avLst/>
          </a:prstGeom>
          <a:noFill/>
          <a:ln>
            <a:noFill/>
          </a:ln>
        </p:spPr>
      </p:pic>
      <p:sp>
        <p:nvSpPr>
          <p:cNvPr id="13" name="TextBox 12"/>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1157624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their Detection is Important</a:t>
            </a:r>
            <a:r>
              <a:rPr lang="en-US" dirty="0" smtClean="0"/>
              <a:t>??</a:t>
            </a:r>
            <a:endParaRPr lang="en-US" dirty="0"/>
          </a:p>
        </p:txBody>
      </p:sp>
      <p:sp>
        <p:nvSpPr>
          <p:cNvPr id="2" name="Slide Number Placeholder 1"/>
          <p:cNvSpPr>
            <a:spLocks noGrp="1"/>
          </p:cNvSpPr>
          <p:nvPr>
            <p:ph type="sldNum" idx="12"/>
          </p:nvPr>
        </p:nvSpPr>
        <p:spPr/>
        <p:txBody>
          <a:bodyPr/>
          <a:lstStyle/>
          <a:p>
            <a:pPr marL="0" lvl="0" indent="0">
              <a:spcBef>
                <a:spcPts val="0"/>
              </a:spcBef>
              <a:spcAft>
                <a:spcPts val="0"/>
              </a:spcAft>
              <a:buNone/>
            </a:pPr>
            <a:r>
              <a:rPr lang="en" dirty="0" smtClean="0"/>
              <a:t>5</a:t>
            </a:r>
            <a:endParaRPr lang="en" dirty="0"/>
          </a:p>
        </p:txBody>
      </p:sp>
      <p:sp>
        <p:nvSpPr>
          <p:cNvPr id="5" name="Rounded Rectangle 4"/>
          <p:cNvSpPr/>
          <p:nvPr/>
        </p:nvSpPr>
        <p:spPr>
          <a:xfrm>
            <a:off x="3284050" y="1546916"/>
            <a:ext cx="1369157" cy="449309"/>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Detection Schemes</a:t>
            </a:r>
            <a:endParaRPr lang="en-US" sz="1200"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438562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their Detection is Important</a:t>
            </a:r>
            <a:r>
              <a:rPr lang="en-US" dirty="0" smtClean="0"/>
              <a:t>??</a:t>
            </a:r>
            <a:endParaRPr lang="en-US" dirty="0"/>
          </a:p>
        </p:txBody>
      </p:sp>
      <p:sp>
        <p:nvSpPr>
          <p:cNvPr id="5" name="Rounded Rectangle 4"/>
          <p:cNvSpPr/>
          <p:nvPr/>
        </p:nvSpPr>
        <p:spPr>
          <a:xfrm>
            <a:off x="3284050" y="1546916"/>
            <a:ext cx="1369157" cy="449309"/>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Detection Schemes</a:t>
            </a:r>
            <a:endParaRPr lang="en-US" sz="1200" dirty="0">
              <a:latin typeface="Roboto Condensed" panose="020B0604020202020204" charset="0"/>
              <a:ea typeface="Roboto Condensed" panose="020B0604020202020204" charset="0"/>
            </a:endParaRPr>
          </a:p>
        </p:txBody>
      </p:sp>
      <p:sp>
        <p:nvSpPr>
          <p:cNvPr id="6" name="Rounded Rectangle 5"/>
          <p:cNvSpPr/>
          <p:nvPr/>
        </p:nvSpPr>
        <p:spPr>
          <a:xfrm>
            <a:off x="1914893" y="2525827"/>
            <a:ext cx="1369157" cy="371261"/>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Static Analysis</a:t>
            </a:r>
            <a:endParaRPr lang="en-US" sz="1200" dirty="0">
              <a:latin typeface="Roboto Condensed" panose="020B0604020202020204" charset="0"/>
              <a:ea typeface="Roboto Condensed" panose="020B0604020202020204" charset="0"/>
            </a:endParaRPr>
          </a:p>
        </p:txBody>
      </p:sp>
      <p:cxnSp>
        <p:nvCxnSpPr>
          <p:cNvPr id="9" name="Straight Arrow Connector 8"/>
          <p:cNvCxnSpPr>
            <a:stCxn id="5" idx="2"/>
            <a:endCxn id="6" idx="0"/>
          </p:cNvCxnSpPr>
          <p:nvPr/>
        </p:nvCxnSpPr>
        <p:spPr>
          <a:xfrm flipH="1">
            <a:off x="2599472" y="1996225"/>
            <a:ext cx="1369157" cy="529602"/>
          </a:xfrm>
          <a:prstGeom prst="straightConnector1">
            <a:avLst/>
          </a:prstGeom>
          <a:ln w="19050">
            <a:solidFill>
              <a:srgbClr val="C7D3E6"/>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1"/>
          <p:cNvSpPr>
            <a:spLocks noGrp="1"/>
          </p:cNvSpPr>
          <p:nvPr>
            <p:ph type="sldNum" idx="12"/>
          </p:nvPr>
        </p:nvSpPr>
        <p:spPr>
          <a:xfrm>
            <a:off x="7618000" y="4636500"/>
            <a:ext cx="1487400" cy="315600"/>
          </a:xfrm>
        </p:spPr>
        <p:txBody>
          <a:bodyPr/>
          <a:lstStyle/>
          <a:p>
            <a:pPr marL="0" lvl="0" indent="0">
              <a:spcBef>
                <a:spcPts val="0"/>
              </a:spcBef>
              <a:spcAft>
                <a:spcPts val="0"/>
              </a:spcAft>
              <a:buNone/>
            </a:pPr>
            <a:r>
              <a:rPr lang="en" dirty="0" smtClean="0"/>
              <a:t>5</a:t>
            </a:r>
            <a:endParaRPr lang="en" dirty="0"/>
          </a:p>
        </p:txBody>
      </p:sp>
    </p:spTree>
    <p:extLst>
      <p:ext uri="{BB962C8B-B14F-4D97-AF65-F5344CB8AC3E}">
        <p14:creationId xmlns:p14="http://schemas.microsoft.com/office/powerpoint/2010/main" val="417250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their Detection is Important</a:t>
            </a:r>
            <a:r>
              <a:rPr lang="en-US" dirty="0" smtClean="0"/>
              <a:t>??</a:t>
            </a:r>
            <a:endParaRPr lang="en-US" dirty="0"/>
          </a:p>
        </p:txBody>
      </p:sp>
      <p:sp>
        <p:nvSpPr>
          <p:cNvPr id="5" name="Rounded Rectangle 4"/>
          <p:cNvSpPr/>
          <p:nvPr/>
        </p:nvSpPr>
        <p:spPr>
          <a:xfrm>
            <a:off x="3284050" y="1546916"/>
            <a:ext cx="1369157" cy="449309"/>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Detection Schemes</a:t>
            </a:r>
            <a:endParaRPr lang="en-US" sz="1200" dirty="0">
              <a:latin typeface="Roboto Condensed" panose="020B0604020202020204" charset="0"/>
              <a:ea typeface="Roboto Condensed" panose="020B0604020202020204" charset="0"/>
            </a:endParaRPr>
          </a:p>
        </p:txBody>
      </p:sp>
      <p:sp>
        <p:nvSpPr>
          <p:cNvPr id="6" name="Rounded Rectangle 5"/>
          <p:cNvSpPr/>
          <p:nvPr/>
        </p:nvSpPr>
        <p:spPr>
          <a:xfrm>
            <a:off x="1914893" y="2525827"/>
            <a:ext cx="1369157" cy="371261"/>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Static Analysis</a:t>
            </a:r>
            <a:endParaRPr lang="en-US" sz="1200" dirty="0">
              <a:latin typeface="Roboto Condensed" panose="020B0604020202020204" charset="0"/>
              <a:ea typeface="Roboto Condensed" panose="020B0604020202020204" charset="0"/>
            </a:endParaRPr>
          </a:p>
        </p:txBody>
      </p:sp>
      <p:cxnSp>
        <p:nvCxnSpPr>
          <p:cNvPr id="9" name="Straight Arrow Connector 8"/>
          <p:cNvCxnSpPr>
            <a:stCxn id="5" idx="2"/>
            <a:endCxn id="6" idx="0"/>
          </p:cNvCxnSpPr>
          <p:nvPr/>
        </p:nvCxnSpPr>
        <p:spPr>
          <a:xfrm flipH="1">
            <a:off x="2599472" y="1996225"/>
            <a:ext cx="1369157" cy="529602"/>
          </a:xfrm>
          <a:prstGeom prst="straightConnector1">
            <a:avLst/>
          </a:prstGeom>
          <a:ln w="19050">
            <a:solidFill>
              <a:srgbClr val="C7D3E6"/>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1"/>
          <p:cNvSpPr/>
          <p:nvPr/>
        </p:nvSpPr>
        <p:spPr>
          <a:xfrm>
            <a:off x="1292844" y="3249370"/>
            <a:ext cx="2613254" cy="538897"/>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uNone/>
            </a:pPr>
            <a:r>
              <a:rPr lang="en-GB" sz="1200" dirty="0">
                <a:latin typeface="Roboto Condensed" panose="020B0604020202020204" charset="0"/>
                <a:ea typeface="Roboto Condensed" panose="020B0604020202020204" charset="0"/>
              </a:rPr>
              <a:t>Unknown </a:t>
            </a:r>
            <a:r>
              <a:rPr lang="en-GB" sz="1200" dirty="0" smtClean="0">
                <a:latin typeface="Roboto Condensed" panose="020B0604020202020204" charset="0"/>
                <a:ea typeface="Roboto Condensed" panose="020B0604020202020204" charset="0"/>
              </a:rPr>
              <a:t>new Ransomwares </a:t>
            </a:r>
            <a:r>
              <a:rPr lang="en-GB" sz="1200" dirty="0">
                <a:latin typeface="Roboto Condensed" panose="020B0604020202020204" charset="0"/>
                <a:ea typeface="Roboto Condensed" panose="020B0604020202020204" charset="0"/>
              </a:rPr>
              <a:t>could easily bypass this scheme of </a:t>
            </a:r>
            <a:r>
              <a:rPr lang="en-GB" sz="1200" dirty="0" smtClean="0">
                <a:latin typeface="Roboto Condensed" panose="020B0604020202020204" charset="0"/>
                <a:ea typeface="Roboto Condensed" panose="020B0604020202020204" charset="0"/>
              </a:rPr>
              <a:t>detection.</a:t>
            </a:r>
            <a:endParaRPr lang="en-GB" sz="1200" dirty="0">
              <a:latin typeface="Roboto Condensed" panose="020B0604020202020204" charset="0"/>
              <a:ea typeface="Roboto Condensed" panose="020B0604020202020204" charset="0"/>
            </a:endParaRPr>
          </a:p>
        </p:txBody>
      </p:sp>
      <p:sp>
        <p:nvSpPr>
          <p:cNvPr id="8" name="Slide Number Placeholder 1"/>
          <p:cNvSpPr>
            <a:spLocks noGrp="1"/>
          </p:cNvSpPr>
          <p:nvPr>
            <p:ph type="sldNum" idx="12"/>
          </p:nvPr>
        </p:nvSpPr>
        <p:spPr>
          <a:xfrm>
            <a:off x="7618000" y="4636500"/>
            <a:ext cx="1487400" cy="315600"/>
          </a:xfrm>
        </p:spPr>
        <p:txBody>
          <a:bodyPr/>
          <a:lstStyle/>
          <a:p>
            <a:pPr marL="0" lvl="0" indent="0">
              <a:spcBef>
                <a:spcPts val="0"/>
              </a:spcBef>
              <a:spcAft>
                <a:spcPts val="0"/>
              </a:spcAft>
              <a:buNone/>
            </a:pPr>
            <a:r>
              <a:rPr lang="en" dirty="0" smtClean="0"/>
              <a:t>5</a:t>
            </a:r>
            <a:endParaRPr lang="en" dirty="0"/>
          </a:p>
        </p:txBody>
      </p:sp>
    </p:spTree>
    <p:extLst>
      <p:ext uri="{BB962C8B-B14F-4D97-AF65-F5344CB8AC3E}">
        <p14:creationId xmlns:p14="http://schemas.microsoft.com/office/powerpoint/2010/main" val="385442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their Detection is Important</a:t>
            </a:r>
            <a:r>
              <a:rPr lang="en-US" dirty="0" smtClean="0"/>
              <a:t>??</a:t>
            </a:r>
            <a:endParaRPr lang="en-US" dirty="0"/>
          </a:p>
        </p:txBody>
      </p:sp>
      <p:sp>
        <p:nvSpPr>
          <p:cNvPr id="2" name="Slide Number Placeholder 1"/>
          <p:cNvSpPr>
            <a:spLocks noGrp="1"/>
          </p:cNvSpPr>
          <p:nvPr>
            <p:ph type="sldNum" idx="12"/>
          </p:nvPr>
        </p:nvSpPr>
        <p:spPr/>
        <p:txBody>
          <a:bodyPr/>
          <a:lstStyle/>
          <a:p>
            <a:pPr marL="0" lvl="0" indent="0">
              <a:spcBef>
                <a:spcPts val="0"/>
              </a:spcBef>
              <a:spcAft>
                <a:spcPts val="0"/>
              </a:spcAft>
              <a:buNone/>
            </a:pPr>
            <a:r>
              <a:rPr lang="en" dirty="0" smtClean="0"/>
              <a:t>5</a:t>
            </a:r>
            <a:endParaRPr lang="en" dirty="0"/>
          </a:p>
        </p:txBody>
      </p:sp>
      <p:sp>
        <p:nvSpPr>
          <p:cNvPr id="5" name="Rounded Rectangle 4"/>
          <p:cNvSpPr/>
          <p:nvPr/>
        </p:nvSpPr>
        <p:spPr>
          <a:xfrm>
            <a:off x="3284050" y="1546916"/>
            <a:ext cx="1369157" cy="449309"/>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Detection Schemes</a:t>
            </a:r>
            <a:endParaRPr lang="en-US" sz="1200" dirty="0">
              <a:latin typeface="Roboto Condensed" panose="020B0604020202020204" charset="0"/>
              <a:ea typeface="Roboto Condensed" panose="020B0604020202020204" charset="0"/>
            </a:endParaRPr>
          </a:p>
        </p:txBody>
      </p:sp>
      <p:sp>
        <p:nvSpPr>
          <p:cNvPr id="6" name="Rounded Rectangle 5"/>
          <p:cNvSpPr/>
          <p:nvPr/>
        </p:nvSpPr>
        <p:spPr>
          <a:xfrm>
            <a:off x="1914893" y="2525827"/>
            <a:ext cx="1369157" cy="371261"/>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Static Analysis</a:t>
            </a:r>
            <a:endParaRPr lang="en-US" sz="1200" dirty="0">
              <a:latin typeface="Roboto Condensed" panose="020B0604020202020204" charset="0"/>
              <a:ea typeface="Roboto Condensed" panose="020B0604020202020204" charset="0"/>
            </a:endParaRPr>
          </a:p>
        </p:txBody>
      </p:sp>
      <p:sp>
        <p:nvSpPr>
          <p:cNvPr id="7" name="Rounded Rectangle 6"/>
          <p:cNvSpPr/>
          <p:nvPr/>
        </p:nvSpPr>
        <p:spPr>
          <a:xfrm>
            <a:off x="4653207" y="2525826"/>
            <a:ext cx="1419468" cy="371261"/>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Behavioral Analysis</a:t>
            </a:r>
            <a:endParaRPr lang="en-US" sz="1200" dirty="0">
              <a:latin typeface="Roboto Condensed" panose="020B0604020202020204" charset="0"/>
              <a:ea typeface="Roboto Condensed" panose="020B0604020202020204" charset="0"/>
            </a:endParaRPr>
          </a:p>
        </p:txBody>
      </p:sp>
      <p:cxnSp>
        <p:nvCxnSpPr>
          <p:cNvPr id="9" name="Straight Arrow Connector 8"/>
          <p:cNvCxnSpPr>
            <a:stCxn id="5" idx="2"/>
            <a:endCxn id="6" idx="0"/>
          </p:cNvCxnSpPr>
          <p:nvPr/>
        </p:nvCxnSpPr>
        <p:spPr>
          <a:xfrm flipH="1">
            <a:off x="2599472" y="1996225"/>
            <a:ext cx="1369157" cy="529602"/>
          </a:xfrm>
          <a:prstGeom prst="straightConnector1">
            <a:avLst/>
          </a:prstGeom>
          <a:ln w="19050">
            <a:solidFill>
              <a:srgbClr val="C7D3E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2"/>
            <a:endCxn id="7" idx="0"/>
          </p:cNvCxnSpPr>
          <p:nvPr/>
        </p:nvCxnSpPr>
        <p:spPr>
          <a:xfrm>
            <a:off x="3968629" y="1996225"/>
            <a:ext cx="1394312" cy="529601"/>
          </a:xfrm>
          <a:prstGeom prst="straightConnector1">
            <a:avLst/>
          </a:prstGeom>
          <a:ln w="19050">
            <a:solidFill>
              <a:srgbClr val="C7D3E6"/>
            </a:solidFill>
            <a:tailEnd type="triangle"/>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1292844" y="3249370"/>
            <a:ext cx="2613254" cy="538897"/>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uNone/>
            </a:pPr>
            <a:r>
              <a:rPr lang="en-GB" sz="1200" dirty="0">
                <a:latin typeface="Roboto Condensed" panose="020B0604020202020204" charset="0"/>
                <a:ea typeface="Roboto Condensed" panose="020B0604020202020204" charset="0"/>
              </a:rPr>
              <a:t>Unknown </a:t>
            </a:r>
            <a:r>
              <a:rPr lang="en-GB" sz="1200" dirty="0" smtClean="0">
                <a:latin typeface="Roboto Condensed" panose="020B0604020202020204" charset="0"/>
                <a:ea typeface="Roboto Condensed" panose="020B0604020202020204" charset="0"/>
              </a:rPr>
              <a:t>new Ransomwares </a:t>
            </a:r>
            <a:r>
              <a:rPr lang="en-GB" sz="1200" dirty="0">
                <a:latin typeface="Roboto Condensed" panose="020B0604020202020204" charset="0"/>
                <a:ea typeface="Roboto Condensed" panose="020B0604020202020204" charset="0"/>
              </a:rPr>
              <a:t>could easily bypass this scheme of </a:t>
            </a:r>
            <a:r>
              <a:rPr lang="en-GB" sz="1200" dirty="0" smtClean="0">
                <a:latin typeface="Roboto Condensed" panose="020B0604020202020204" charset="0"/>
                <a:ea typeface="Roboto Condensed" panose="020B0604020202020204" charset="0"/>
              </a:rPr>
              <a:t>detection.</a:t>
            </a:r>
            <a:endParaRPr lang="en-GB" sz="1200"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3100395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their Detection is Important</a:t>
            </a:r>
            <a:r>
              <a:rPr lang="en-US" dirty="0" smtClean="0"/>
              <a:t>??</a:t>
            </a:r>
            <a:endParaRPr lang="en-US" dirty="0"/>
          </a:p>
        </p:txBody>
      </p:sp>
      <p:sp>
        <p:nvSpPr>
          <p:cNvPr id="5" name="Rounded Rectangle 4"/>
          <p:cNvSpPr/>
          <p:nvPr/>
        </p:nvSpPr>
        <p:spPr>
          <a:xfrm>
            <a:off x="3284050" y="1546916"/>
            <a:ext cx="1369157" cy="449309"/>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Detection Schemes</a:t>
            </a:r>
            <a:endParaRPr lang="en-US" sz="1200" dirty="0">
              <a:latin typeface="Roboto Condensed" panose="020B0604020202020204" charset="0"/>
              <a:ea typeface="Roboto Condensed" panose="020B0604020202020204" charset="0"/>
            </a:endParaRPr>
          </a:p>
        </p:txBody>
      </p:sp>
      <p:sp>
        <p:nvSpPr>
          <p:cNvPr id="6" name="Rounded Rectangle 5"/>
          <p:cNvSpPr/>
          <p:nvPr/>
        </p:nvSpPr>
        <p:spPr>
          <a:xfrm>
            <a:off x="1914893" y="2525827"/>
            <a:ext cx="1369157" cy="371261"/>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Static Analysis</a:t>
            </a:r>
            <a:endParaRPr lang="en-US" sz="1200" dirty="0">
              <a:latin typeface="Roboto Condensed" panose="020B0604020202020204" charset="0"/>
              <a:ea typeface="Roboto Condensed" panose="020B0604020202020204" charset="0"/>
            </a:endParaRPr>
          </a:p>
        </p:txBody>
      </p:sp>
      <p:sp>
        <p:nvSpPr>
          <p:cNvPr id="7" name="Rounded Rectangle 6"/>
          <p:cNvSpPr/>
          <p:nvPr/>
        </p:nvSpPr>
        <p:spPr>
          <a:xfrm>
            <a:off x="4653207" y="2525826"/>
            <a:ext cx="1419468" cy="371261"/>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Behavioral Analysis</a:t>
            </a:r>
            <a:endParaRPr lang="en-US" sz="1200" dirty="0">
              <a:latin typeface="Roboto Condensed" panose="020B0604020202020204" charset="0"/>
              <a:ea typeface="Roboto Condensed" panose="020B0604020202020204" charset="0"/>
            </a:endParaRPr>
          </a:p>
        </p:txBody>
      </p:sp>
      <p:cxnSp>
        <p:nvCxnSpPr>
          <p:cNvPr id="9" name="Straight Arrow Connector 8"/>
          <p:cNvCxnSpPr>
            <a:stCxn id="5" idx="2"/>
            <a:endCxn id="6" idx="0"/>
          </p:cNvCxnSpPr>
          <p:nvPr/>
        </p:nvCxnSpPr>
        <p:spPr>
          <a:xfrm flipH="1">
            <a:off x="2599472" y="1996225"/>
            <a:ext cx="1369157" cy="529602"/>
          </a:xfrm>
          <a:prstGeom prst="straightConnector1">
            <a:avLst/>
          </a:prstGeom>
          <a:ln w="19050">
            <a:solidFill>
              <a:srgbClr val="C7D3E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2"/>
            <a:endCxn id="7" idx="0"/>
          </p:cNvCxnSpPr>
          <p:nvPr/>
        </p:nvCxnSpPr>
        <p:spPr>
          <a:xfrm>
            <a:off x="3968629" y="1996225"/>
            <a:ext cx="1394312" cy="529601"/>
          </a:xfrm>
          <a:prstGeom prst="straightConnector1">
            <a:avLst/>
          </a:prstGeom>
          <a:ln w="19050">
            <a:solidFill>
              <a:srgbClr val="C7D3E6"/>
            </a:solidFill>
            <a:tailEnd type="triangle"/>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4308096" y="3253263"/>
            <a:ext cx="2109690" cy="538898"/>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uNone/>
            </a:pPr>
            <a:r>
              <a:rPr lang="en-US" sz="1200" dirty="0">
                <a:latin typeface="Roboto Condensed" panose="020B0604020202020204" charset="0"/>
                <a:ea typeface="Roboto Condensed" panose="020B0604020202020204" charset="0"/>
              </a:rPr>
              <a:t>Existence </a:t>
            </a:r>
            <a:r>
              <a:rPr lang="en-US" sz="1200" dirty="0" smtClean="0">
                <a:latin typeface="Roboto Condensed" panose="020B0604020202020204" charset="0"/>
                <a:ea typeface="Roboto Condensed" panose="020B0604020202020204" charset="0"/>
              </a:rPr>
              <a:t>of large </a:t>
            </a:r>
            <a:r>
              <a:rPr lang="en-US" sz="1200" dirty="0">
                <a:latin typeface="Roboto Condensed" panose="020B0604020202020204" charset="0"/>
                <a:ea typeface="Roboto Condensed" panose="020B0604020202020204" charset="0"/>
              </a:rPr>
              <a:t>false positives and false negatives.</a:t>
            </a:r>
          </a:p>
        </p:txBody>
      </p:sp>
      <p:sp>
        <p:nvSpPr>
          <p:cNvPr id="14" name="Rounded Rectangle 13"/>
          <p:cNvSpPr/>
          <p:nvPr/>
        </p:nvSpPr>
        <p:spPr>
          <a:xfrm>
            <a:off x="1292844" y="3249370"/>
            <a:ext cx="2613254" cy="538897"/>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uNone/>
            </a:pPr>
            <a:r>
              <a:rPr lang="en-GB" sz="1200" dirty="0">
                <a:latin typeface="Roboto Condensed" panose="020B0604020202020204" charset="0"/>
                <a:ea typeface="Roboto Condensed" panose="020B0604020202020204" charset="0"/>
              </a:rPr>
              <a:t>Unknown </a:t>
            </a:r>
            <a:r>
              <a:rPr lang="en-GB" sz="1200" dirty="0" smtClean="0">
                <a:latin typeface="Roboto Condensed" panose="020B0604020202020204" charset="0"/>
                <a:ea typeface="Roboto Condensed" panose="020B0604020202020204" charset="0"/>
              </a:rPr>
              <a:t>new Ransomwares </a:t>
            </a:r>
            <a:r>
              <a:rPr lang="en-GB" sz="1200" dirty="0">
                <a:latin typeface="Roboto Condensed" panose="020B0604020202020204" charset="0"/>
                <a:ea typeface="Roboto Condensed" panose="020B0604020202020204" charset="0"/>
              </a:rPr>
              <a:t>could easily bypass this scheme of </a:t>
            </a:r>
            <a:r>
              <a:rPr lang="en-GB" sz="1200" dirty="0" smtClean="0">
                <a:latin typeface="Roboto Condensed" panose="020B0604020202020204" charset="0"/>
                <a:ea typeface="Roboto Condensed" panose="020B0604020202020204" charset="0"/>
              </a:rPr>
              <a:t>detection.</a:t>
            </a:r>
            <a:endParaRPr lang="en-GB" sz="1200" dirty="0">
              <a:latin typeface="Roboto Condensed" panose="020B0604020202020204" charset="0"/>
              <a:ea typeface="Roboto Condensed" panose="020B0604020202020204" charset="0"/>
            </a:endParaRPr>
          </a:p>
        </p:txBody>
      </p:sp>
      <p:sp>
        <p:nvSpPr>
          <p:cNvPr id="15" name="Slide Number Placeholder 1"/>
          <p:cNvSpPr>
            <a:spLocks noGrp="1"/>
          </p:cNvSpPr>
          <p:nvPr>
            <p:ph type="sldNum" idx="12"/>
          </p:nvPr>
        </p:nvSpPr>
        <p:spPr>
          <a:xfrm>
            <a:off x="7618000" y="4636500"/>
            <a:ext cx="1487400" cy="315600"/>
          </a:xfrm>
        </p:spPr>
        <p:txBody>
          <a:bodyPr/>
          <a:lstStyle/>
          <a:p>
            <a:pPr marL="0" lvl="0" indent="0">
              <a:spcBef>
                <a:spcPts val="0"/>
              </a:spcBef>
              <a:spcAft>
                <a:spcPts val="0"/>
              </a:spcAft>
              <a:buNone/>
            </a:pPr>
            <a:r>
              <a:rPr lang="en" dirty="0" smtClean="0"/>
              <a:t>5</a:t>
            </a:r>
            <a:endParaRPr lang="en" dirty="0"/>
          </a:p>
        </p:txBody>
      </p:sp>
    </p:spTree>
    <p:extLst>
      <p:ext uri="{BB962C8B-B14F-4D97-AF65-F5344CB8AC3E}">
        <p14:creationId xmlns:p14="http://schemas.microsoft.com/office/powerpoint/2010/main" val="2731836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a:t>1</a:t>
            </a:r>
          </a:p>
        </p:txBody>
      </p:sp>
      <p:sp>
        <p:nvSpPr>
          <p:cNvPr id="14"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Recent News</a:t>
            </a:r>
            <a:endParaRPr lang="en-US" dirty="0">
              <a:solidFill>
                <a:schemeClr val="bg1"/>
              </a:solidFill>
              <a:latin typeface="Roboto Condensed" panose="020B0604020202020204" charset="0"/>
              <a:ea typeface="Roboto Condensed" panose="020B0604020202020204" charset="0"/>
            </a:endParaRPr>
          </a:p>
        </p:txBody>
      </p:sp>
      <p:sp>
        <p:nvSpPr>
          <p:cNvPr id="15" name="TextBox 14"/>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pic>
        <p:nvPicPr>
          <p:cNvPr id="6" name="Picture 5"/>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396950" y="994867"/>
            <a:ext cx="2743200" cy="2743200"/>
          </a:xfrm>
          <a:prstGeom prst="rect">
            <a:avLst/>
          </a:prstGeom>
        </p:spPr>
      </p:pic>
    </p:spTree>
    <p:extLst>
      <p:ext uri="{BB962C8B-B14F-4D97-AF65-F5344CB8AC3E}">
        <p14:creationId xmlns:p14="http://schemas.microsoft.com/office/powerpoint/2010/main" val="938008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their Detection is Important</a:t>
            </a:r>
            <a:r>
              <a:rPr lang="en-US" dirty="0" smtClean="0"/>
              <a:t>??</a:t>
            </a:r>
            <a:endParaRPr lang="en-US" dirty="0"/>
          </a:p>
        </p:txBody>
      </p:sp>
      <p:sp>
        <p:nvSpPr>
          <p:cNvPr id="2" name="Slide Number Placeholder 1"/>
          <p:cNvSpPr>
            <a:spLocks noGrp="1"/>
          </p:cNvSpPr>
          <p:nvPr>
            <p:ph type="sldNum" idx="12"/>
          </p:nvPr>
        </p:nvSpPr>
        <p:spPr/>
        <p:txBody>
          <a:bodyPr/>
          <a:lstStyle/>
          <a:p>
            <a:pPr marL="0" lvl="0" indent="0">
              <a:spcBef>
                <a:spcPts val="0"/>
              </a:spcBef>
              <a:spcAft>
                <a:spcPts val="0"/>
              </a:spcAft>
              <a:buNone/>
            </a:pPr>
            <a:r>
              <a:rPr lang="en" dirty="0" smtClean="0"/>
              <a:t>5</a:t>
            </a:r>
            <a:endParaRPr lang="en" dirty="0"/>
          </a:p>
        </p:txBody>
      </p:sp>
      <p:sp>
        <p:nvSpPr>
          <p:cNvPr id="4" name="Rectangle 3"/>
          <p:cNvSpPr/>
          <p:nvPr/>
        </p:nvSpPr>
        <p:spPr>
          <a:xfrm>
            <a:off x="566765" y="3986003"/>
            <a:ext cx="6803725" cy="461665"/>
          </a:xfrm>
          <a:prstGeom prst="rect">
            <a:avLst/>
          </a:prstGeom>
        </p:spPr>
        <p:txBody>
          <a:bodyPr wrap="square">
            <a:spAutoFit/>
          </a:bodyPr>
          <a:lstStyle/>
          <a:p>
            <a:pPr marL="114300" indent="0">
              <a:buNone/>
            </a:pPr>
            <a:r>
              <a:rPr lang="en-GB" sz="1200" b="1" dirty="0" smtClean="0">
                <a:solidFill>
                  <a:srgbClr val="263248"/>
                </a:solidFill>
                <a:latin typeface="Roboto Condensed" panose="020B0604020202020204" charset="0"/>
                <a:ea typeface="Roboto Condensed" panose="020B0604020202020204" charset="0"/>
              </a:rPr>
              <a:t>The </a:t>
            </a:r>
            <a:r>
              <a:rPr lang="en-GB" sz="1200" b="1" dirty="0">
                <a:solidFill>
                  <a:srgbClr val="263248"/>
                </a:solidFill>
                <a:latin typeface="Roboto Condensed" panose="020B0604020202020204" charset="0"/>
                <a:ea typeface="Roboto Condensed" panose="020B0604020202020204" charset="0"/>
              </a:rPr>
              <a:t>occurrences of newer varieties of </a:t>
            </a:r>
            <a:r>
              <a:rPr lang="en-GB" sz="1200" b="1" dirty="0" smtClean="0">
                <a:solidFill>
                  <a:srgbClr val="263248"/>
                </a:solidFill>
                <a:latin typeface="Roboto Condensed" panose="020B0604020202020204" charset="0"/>
                <a:ea typeface="Roboto Condensed" panose="020B0604020202020204" charset="0"/>
              </a:rPr>
              <a:t>ransomwares </a:t>
            </a:r>
            <a:r>
              <a:rPr lang="en-GB" sz="1200" b="1" dirty="0">
                <a:solidFill>
                  <a:srgbClr val="263248"/>
                </a:solidFill>
                <a:latin typeface="Roboto Condensed" panose="020B0604020202020204" charset="0"/>
                <a:ea typeface="Roboto Condensed" panose="020B0604020202020204" charset="0"/>
              </a:rPr>
              <a:t>and their nature proves that the designing of a generalised detection mechanism is an extremely difficult problem.</a:t>
            </a:r>
          </a:p>
        </p:txBody>
      </p:sp>
      <p:sp>
        <p:nvSpPr>
          <p:cNvPr id="5" name="Rounded Rectangle 4"/>
          <p:cNvSpPr/>
          <p:nvPr/>
        </p:nvSpPr>
        <p:spPr>
          <a:xfrm>
            <a:off x="3284050" y="1546916"/>
            <a:ext cx="1369157" cy="449309"/>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Detection Schemes</a:t>
            </a:r>
            <a:endParaRPr lang="en-US" sz="1200" dirty="0">
              <a:latin typeface="Roboto Condensed" panose="020B0604020202020204" charset="0"/>
              <a:ea typeface="Roboto Condensed" panose="020B0604020202020204" charset="0"/>
            </a:endParaRPr>
          </a:p>
        </p:txBody>
      </p:sp>
      <p:sp>
        <p:nvSpPr>
          <p:cNvPr id="6" name="Rounded Rectangle 5"/>
          <p:cNvSpPr/>
          <p:nvPr/>
        </p:nvSpPr>
        <p:spPr>
          <a:xfrm>
            <a:off x="1914893" y="2525827"/>
            <a:ext cx="1369157" cy="371261"/>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Static Analysis</a:t>
            </a:r>
            <a:endParaRPr lang="en-US" sz="1200" dirty="0">
              <a:latin typeface="Roboto Condensed" panose="020B0604020202020204" charset="0"/>
              <a:ea typeface="Roboto Condensed" panose="020B0604020202020204" charset="0"/>
            </a:endParaRPr>
          </a:p>
        </p:txBody>
      </p:sp>
      <p:sp>
        <p:nvSpPr>
          <p:cNvPr id="7" name="Rounded Rectangle 6"/>
          <p:cNvSpPr/>
          <p:nvPr/>
        </p:nvSpPr>
        <p:spPr>
          <a:xfrm>
            <a:off x="4653207" y="2525826"/>
            <a:ext cx="1419468" cy="371261"/>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Behavioral Analysis</a:t>
            </a:r>
            <a:endParaRPr lang="en-US" sz="1200" dirty="0">
              <a:latin typeface="Roboto Condensed" panose="020B0604020202020204" charset="0"/>
              <a:ea typeface="Roboto Condensed" panose="020B0604020202020204" charset="0"/>
            </a:endParaRPr>
          </a:p>
        </p:txBody>
      </p:sp>
      <p:cxnSp>
        <p:nvCxnSpPr>
          <p:cNvPr id="9" name="Straight Arrow Connector 8"/>
          <p:cNvCxnSpPr>
            <a:stCxn id="5" idx="2"/>
            <a:endCxn id="6" idx="0"/>
          </p:cNvCxnSpPr>
          <p:nvPr/>
        </p:nvCxnSpPr>
        <p:spPr>
          <a:xfrm flipH="1">
            <a:off x="2599472" y="1996225"/>
            <a:ext cx="1369157" cy="529602"/>
          </a:xfrm>
          <a:prstGeom prst="straightConnector1">
            <a:avLst/>
          </a:prstGeom>
          <a:ln w="19050">
            <a:solidFill>
              <a:srgbClr val="C7D3E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2"/>
            <a:endCxn id="7" idx="0"/>
          </p:cNvCxnSpPr>
          <p:nvPr/>
        </p:nvCxnSpPr>
        <p:spPr>
          <a:xfrm>
            <a:off x="3968629" y="1996225"/>
            <a:ext cx="1394312" cy="529601"/>
          </a:xfrm>
          <a:prstGeom prst="straightConnector1">
            <a:avLst/>
          </a:prstGeom>
          <a:ln w="19050">
            <a:solidFill>
              <a:srgbClr val="C7D3E6"/>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4308096" y="3253263"/>
            <a:ext cx="2109690" cy="538898"/>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uNone/>
            </a:pPr>
            <a:r>
              <a:rPr lang="en-US" sz="1200" dirty="0">
                <a:latin typeface="Roboto Condensed" panose="020B0604020202020204" charset="0"/>
                <a:ea typeface="Roboto Condensed" panose="020B0604020202020204" charset="0"/>
              </a:rPr>
              <a:t>Existence </a:t>
            </a:r>
            <a:r>
              <a:rPr lang="en-US" sz="1200" dirty="0" smtClean="0">
                <a:latin typeface="Roboto Condensed" panose="020B0604020202020204" charset="0"/>
                <a:ea typeface="Roboto Condensed" panose="020B0604020202020204" charset="0"/>
              </a:rPr>
              <a:t>of large </a:t>
            </a:r>
            <a:r>
              <a:rPr lang="en-US" sz="1200" dirty="0">
                <a:latin typeface="Roboto Condensed" panose="020B0604020202020204" charset="0"/>
                <a:ea typeface="Roboto Condensed" panose="020B0604020202020204" charset="0"/>
              </a:rPr>
              <a:t>false positives and false negatives.</a:t>
            </a:r>
          </a:p>
        </p:txBody>
      </p:sp>
      <p:sp>
        <p:nvSpPr>
          <p:cNvPr id="15" name="Rounded Rectangle 14"/>
          <p:cNvSpPr/>
          <p:nvPr/>
        </p:nvSpPr>
        <p:spPr>
          <a:xfrm>
            <a:off x="1292844" y="3249370"/>
            <a:ext cx="2613254" cy="538897"/>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uNone/>
            </a:pPr>
            <a:r>
              <a:rPr lang="en-GB" sz="1200" dirty="0">
                <a:latin typeface="Roboto Condensed" panose="020B0604020202020204" charset="0"/>
                <a:ea typeface="Roboto Condensed" panose="020B0604020202020204" charset="0"/>
              </a:rPr>
              <a:t>Unknown </a:t>
            </a:r>
            <a:r>
              <a:rPr lang="en-GB" sz="1200" dirty="0" smtClean="0">
                <a:latin typeface="Roboto Condensed" panose="020B0604020202020204" charset="0"/>
                <a:ea typeface="Roboto Condensed" panose="020B0604020202020204" charset="0"/>
              </a:rPr>
              <a:t>new Ransomwares </a:t>
            </a:r>
            <a:r>
              <a:rPr lang="en-GB" sz="1200" dirty="0">
                <a:latin typeface="Roboto Condensed" panose="020B0604020202020204" charset="0"/>
                <a:ea typeface="Roboto Condensed" panose="020B0604020202020204" charset="0"/>
              </a:rPr>
              <a:t>could easily bypass this scheme of </a:t>
            </a:r>
            <a:r>
              <a:rPr lang="en-GB" sz="1200" dirty="0" smtClean="0">
                <a:latin typeface="Roboto Condensed" panose="020B0604020202020204" charset="0"/>
                <a:ea typeface="Roboto Condensed" panose="020B0604020202020204" charset="0"/>
              </a:rPr>
              <a:t>detection.</a:t>
            </a:r>
            <a:endParaRPr lang="en-GB" sz="1200"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293170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Observing System Behavior using HPC</a:t>
            </a:r>
            <a:endParaRPr lang="en-US" dirty="0"/>
          </a:p>
        </p:txBody>
      </p:sp>
      <p:sp>
        <p:nvSpPr>
          <p:cNvPr id="3" name="Text Placeholder 2"/>
          <p:cNvSpPr>
            <a:spLocks noGrp="1"/>
          </p:cNvSpPr>
          <p:nvPr>
            <p:ph type="body" idx="1"/>
          </p:nvPr>
        </p:nvSpPr>
        <p:spPr>
          <a:xfrm>
            <a:off x="814275" y="2073447"/>
            <a:ext cx="7489467" cy="1790409"/>
          </a:xfrm>
        </p:spPr>
        <p:txBody>
          <a:bodyPr/>
          <a:lstStyle/>
          <a:p>
            <a:pPr algn="just">
              <a:spcBef>
                <a:spcPts val="0"/>
              </a:spcBef>
              <a:buClrTx/>
              <a:buSzPct val="100000"/>
            </a:pPr>
            <a:r>
              <a:rPr lang="en-US" sz="1200" dirty="0"/>
              <a:t>Set of special purpose registers, present in most of the microprocessor's Performance Monitoring Unit (PMU).</a:t>
            </a:r>
          </a:p>
          <a:p>
            <a:pPr algn="just">
              <a:spcBef>
                <a:spcPts val="0"/>
              </a:spcBef>
              <a:buClrTx/>
              <a:buSzPct val="100000"/>
            </a:pPr>
            <a:endParaRPr lang="en-US" sz="1200" dirty="0"/>
          </a:p>
          <a:p>
            <a:pPr algn="just">
              <a:spcBef>
                <a:spcPts val="0"/>
              </a:spcBef>
              <a:buClrTx/>
              <a:buSzPct val="100000"/>
            </a:pPr>
            <a:r>
              <a:rPr lang="en-US" sz="1200" dirty="0"/>
              <a:t>Store hardware and software events related to the execution of a program, such as cache misses, retired instructions, retired branch instructions, etc.</a:t>
            </a:r>
          </a:p>
          <a:p>
            <a:pPr algn="just">
              <a:spcBef>
                <a:spcPts val="0"/>
              </a:spcBef>
              <a:buClrTx/>
              <a:buSzPct val="100000"/>
            </a:pPr>
            <a:endParaRPr lang="en-US" sz="1200" dirty="0"/>
          </a:p>
          <a:p>
            <a:pPr algn="just">
              <a:spcBef>
                <a:spcPts val="0"/>
              </a:spcBef>
              <a:buClrTx/>
              <a:buSzPct val="100000"/>
            </a:pPr>
            <a:r>
              <a:rPr lang="en-US" sz="1200" dirty="0"/>
              <a:t>Type and number of hardware events vary across different Instruction Set Architectures (ISA).</a:t>
            </a:r>
          </a:p>
          <a:p>
            <a:pPr algn="just">
              <a:spcBef>
                <a:spcPts val="0"/>
              </a:spcBef>
              <a:buClrTx/>
              <a:buSzPct val="100000"/>
            </a:pPr>
            <a:endParaRPr lang="en-US" sz="1200" dirty="0"/>
          </a:p>
          <a:p>
            <a:pPr algn="just">
              <a:spcBef>
                <a:spcPts val="0"/>
              </a:spcBef>
              <a:buClrTx/>
              <a:buSzPct val="100000"/>
            </a:pPr>
            <a:r>
              <a:rPr lang="en-US" sz="1200" dirty="0"/>
              <a:t>Various open-source tools can measure this HPC values: perf tools, PAPI, </a:t>
            </a:r>
            <a:r>
              <a:rPr lang="en-US" sz="1200" dirty="0" err="1"/>
              <a:t>OProfile</a:t>
            </a:r>
            <a:r>
              <a:rPr lang="en-US" sz="1200" dirty="0"/>
              <a:t>, </a:t>
            </a:r>
            <a:r>
              <a:rPr lang="en-US" sz="1200" dirty="0" err="1"/>
              <a:t>Valgrind</a:t>
            </a:r>
            <a:r>
              <a:rPr lang="en-US" sz="1200" dirty="0"/>
              <a:t> and many more</a:t>
            </a:r>
            <a:r>
              <a:rPr lang="en-US" sz="1200" dirty="0" smtClean="0"/>
              <a:t>.</a:t>
            </a:r>
            <a:endParaRPr lang="en-US" sz="1200"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6</a:t>
            </a:r>
            <a:endParaRPr lang="en" dirty="0"/>
          </a:p>
        </p:txBody>
      </p:sp>
      <p:sp>
        <p:nvSpPr>
          <p:cNvPr id="16" name="Title 1"/>
          <p:cNvSpPr txBox="1">
            <a:spLocks/>
          </p:cNvSpPr>
          <p:nvPr/>
        </p:nvSpPr>
        <p:spPr>
          <a:xfrm>
            <a:off x="814275" y="1307247"/>
            <a:ext cx="5258400" cy="7662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r>
              <a:rPr lang="en-US" dirty="0" smtClean="0">
                <a:solidFill>
                  <a:srgbClr val="3F5378"/>
                </a:solidFill>
              </a:rPr>
              <a:t>Hardware Performance Counters</a:t>
            </a:r>
            <a:endParaRPr lang="en-US" dirty="0">
              <a:solidFill>
                <a:srgbClr val="3F5378"/>
              </a:solidFill>
            </a:endParaRPr>
          </a:p>
        </p:txBody>
      </p:sp>
    </p:spTree>
    <p:extLst>
      <p:ext uri="{BB962C8B-B14F-4D97-AF65-F5344CB8AC3E}">
        <p14:creationId xmlns:p14="http://schemas.microsoft.com/office/powerpoint/2010/main" val="3319516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Observing System Behavior using HPC</a:t>
            </a:r>
            <a:endParaRPr lang="en-US" dirty="0"/>
          </a:p>
        </p:txBody>
      </p:sp>
      <p:sp>
        <p:nvSpPr>
          <p:cNvPr id="3" name="Text Placeholder 2"/>
          <p:cNvSpPr>
            <a:spLocks noGrp="1"/>
          </p:cNvSpPr>
          <p:nvPr>
            <p:ph type="body" idx="1"/>
          </p:nvPr>
        </p:nvSpPr>
        <p:spPr>
          <a:xfrm>
            <a:off x="355306" y="1828752"/>
            <a:ext cx="4116101" cy="1725817"/>
          </a:xfrm>
        </p:spPr>
        <p:txBody>
          <a:bodyPr/>
          <a:lstStyle/>
          <a:p>
            <a:pPr algn="just">
              <a:spcBef>
                <a:spcPts val="0"/>
              </a:spcBef>
              <a:buClrTx/>
              <a:buSzPct val="100000"/>
            </a:pPr>
            <a:r>
              <a:rPr lang="en-US" sz="1200" dirty="0"/>
              <a:t>Perf is a profiler tool for Linux </a:t>
            </a:r>
            <a:r>
              <a:rPr lang="en-US" sz="1200" dirty="0" smtClean="0"/>
              <a:t>2.6.31+ </a:t>
            </a:r>
            <a:r>
              <a:rPr lang="en-US" sz="1200" dirty="0"/>
              <a:t>based systems </a:t>
            </a:r>
            <a:r>
              <a:rPr lang="en-US" sz="1200" dirty="0" smtClean="0"/>
              <a:t>that presents a simple command line interface to collect and analyze performance counter statistics.</a:t>
            </a:r>
            <a:endParaRPr lang="en-US" sz="1200" dirty="0"/>
          </a:p>
          <a:p>
            <a:pPr algn="just">
              <a:spcBef>
                <a:spcPts val="0"/>
              </a:spcBef>
              <a:buClrTx/>
              <a:buSzPct val="100000"/>
            </a:pPr>
            <a:endParaRPr lang="en-US" sz="1200" dirty="0"/>
          </a:p>
          <a:p>
            <a:pPr algn="just">
              <a:spcBef>
                <a:spcPts val="0"/>
              </a:spcBef>
              <a:buClrTx/>
              <a:buSzPct val="100000"/>
            </a:pPr>
            <a:r>
              <a:rPr lang="en-US" sz="1200" dirty="0" smtClean="0"/>
              <a:t>A user can observe the performance counters associated with a system </a:t>
            </a:r>
            <a:r>
              <a:rPr lang="en-US" sz="1200" dirty="0"/>
              <a:t>with some time interval, thereby giving the benefit </a:t>
            </a:r>
            <a:r>
              <a:rPr lang="en-US" sz="1200" dirty="0" smtClean="0"/>
              <a:t>of observing </a:t>
            </a:r>
            <a:r>
              <a:rPr lang="en-US" sz="1200" dirty="0"/>
              <a:t>the system behavior continuously in a succession </a:t>
            </a:r>
            <a:r>
              <a:rPr lang="en-US" sz="1200" dirty="0" smtClean="0"/>
              <a:t>of time.</a:t>
            </a:r>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6</a:t>
            </a:r>
            <a:endParaRPr lang="en" dirty="0"/>
          </a:p>
        </p:txBody>
      </p:sp>
      <p:sp>
        <p:nvSpPr>
          <p:cNvPr id="13" name="Title 1"/>
          <p:cNvSpPr txBox="1">
            <a:spLocks/>
          </p:cNvSpPr>
          <p:nvPr/>
        </p:nvSpPr>
        <p:spPr>
          <a:xfrm>
            <a:off x="814275" y="1307247"/>
            <a:ext cx="3378300" cy="7662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r>
              <a:rPr lang="en-US" dirty="0" smtClean="0">
                <a:solidFill>
                  <a:srgbClr val="3F5378"/>
                </a:solidFill>
              </a:rPr>
              <a:t>Linux </a:t>
            </a:r>
            <a:r>
              <a:rPr lang="en-US" dirty="0" smtClean="0">
                <a:solidFill>
                  <a:srgbClr val="3F5378"/>
                </a:solidFill>
                <a:latin typeface="Courier New" panose="02070309020205020404" pitchFamily="49" charset="0"/>
                <a:ea typeface="MS Gothic" panose="020B0609070205080204" pitchFamily="49" charset="-128"/>
                <a:cs typeface="Courier New" panose="02070309020205020404" pitchFamily="49" charset="0"/>
              </a:rPr>
              <a:t>perf</a:t>
            </a:r>
            <a:r>
              <a:rPr lang="en-US" dirty="0" smtClean="0">
                <a:solidFill>
                  <a:srgbClr val="3F5378"/>
                </a:solidFill>
              </a:rPr>
              <a:t> tool</a:t>
            </a:r>
            <a:endParaRPr lang="en-US" dirty="0">
              <a:solidFill>
                <a:srgbClr val="3F5378"/>
              </a:solidFill>
            </a:endParaRPr>
          </a:p>
        </p:txBody>
      </p:sp>
    </p:spTree>
    <p:extLst>
      <p:ext uri="{BB962C8B-B14F-4D97-AF65-F5344CB8AC3E}">
        <p14:creationId xmlns:p14="http://schemas.microsoft.com/office/powerpoint/2010/main" val="3533971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Observing System Behavior using HPC</a:t>
            </a:r>
            <a:endParaRPr lang="en-US" dirty="0"/>
          </a:p>
        </p:txBody>
      </p:sp>
      <p:sp>
        <p:nvSpPr>
          <p:cNvPr id="3" name="Text Placeholder 2"/>
          <p:cNvSpPr>
            <a:spLocks noGrp="1"/>
          </p:cNvSpPr>
          <p:nvPr>
            <p:ph type="body" idx="1"/>
          </p:nvPr>
        </p:nvSpPr>
        <p:spPr>
          <a:xfrm>
            <a:off x="355306" y="1828752"/>
            <a:ext cx="4116101" cy="1725817"/>
          </a:xfrm>
        </p:spPr>
        <p:txBody>
          <a:bodyPr/>
          <a:lstStyle/>
          <a:p>
            <a:pPr algn="just">
              <a:spcBef>
                <a:spcPts val="0"/>
              </a:spcBef>
              <a:buClrTx/>
              <a:buSzPct val="100000"/>
            </a:pPr>
            <a:r>
              <a:rPr lang="en-US" sz="1200" dirty="0"/>
              <a:t>Perf is a profiler tool for Linux </a:t>
            </a:r>
            <a:r>
              <a:rPr lang="en-US" sz="1200" dirty="0" smtClean="0"/>
              <a:t>2.6.31+ </a:t>
            </a:r>
            <a:r>
              <a:rPr lang="en-US" sz="1200" dirty="0"/>
              <a:t>based systems </a:t>
            </a:r>
            <a:r>
              <a:rPr lang="en-US" sz="1200" dirty="0" smtClean="0"/>
              <a:t>that presents a simple command line interface to collect and analyze performance counter statistics.</a:t>
            </a:r>
            <a:endParaRPr lang="en-US" sz="1200" dirty="0"/>
          </a:p>
          <a:p>
            <a:pPr algn="just">
              <a:spcBef>
                <a:spcPts val="0"/>
              </a:spcBef>
              <a:buClrTx/>
              <a:buSzPct val="100000"/>
            </a:pPr>
            <a:endParaRPr lang="en-US" sz="1200" dirty="0"/>
          </a:p>
          <a:p>
            <a:pPr algn="just">
              <a:spcBef>
                <a:spcPts val="0"/>
              </a:spcBef>
              <a:buClrTx/>
              <a:buSzPct val="100000"/>
            </a:pPr>
            <a:r>
              <a:rPr lang="en-US" sz="1200" dirty="0" smtClean="0"/>
              <a:t>A user can observe the performance counters associated with a system </a:t>
            </a:r>
            <a:r>
              <a:rPr lang="en-US" sz="1200" dirty="0"/>
              <a:t>with some time interval, thereby giving the benefit </a:t>
            </a:r>
            <a:r>
              <a:rPr lang="en-US" sz="1200" dirty="0" smtClean="0"/>
              <a:t>of observing </a:t>
            </a:r>
            <a:r>
              <a:rPr lang="en-US" sz="1200" dirty="0"/>
              <a:t>the system behavior continuously in a succession </a:t>
            </a:r>
            <a:r>
              <a:rPr lang="en-US" sz="1200" dirty="0" smtClean="0"/>
              <a:t>of time.</a:t>
            </a:r>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6</a:t>
            </a:r>
            <a:endParaRPr lang="en" dirty="0"/>
          </a:p>
        </p:txBody>
      </p:sp>
      <p:pic>
        <p:nvPicPr>
          <p:cNvPr id="6" name="Content Placeholder 11" descr="C:\Users\Manaar\Downloads\rapper\20161210185949.png20161210185949"/>
          <p:cNvPicPr>
            <a:picLocks/>
          </p:cNvPicPr>
          <p:nvPr/>
        </p:nvPicPr>
        <p:blipFill>
          <a:blip r:embed="rId2">
            <a:clrChange>
              <a:clrFrom>
                <a:srgbClr val="EAE7E8">
                  <a:alpha val="100000"/>
                </a:srgbClr>
              </a:clrFrom>
              <a:clrTo>
                <a:srgbClr val="EAE7E8">
                  <a:alpha val="100000"/>
                  <a:alpha val="0"/>
                </a:srgbClr>
              </a:clrTo>
            </a:clrChange>
          </a:blip>
          <a:srcRect/>
          <a:stretch>
            <a:fillRect/>
          </a:stretch>
        </p:blipFill>
        <p:spPr>
          <a:xfrm>
            <a:off x="4756143" y="1453136"/>
            <a:ext cx="3524971" cy="1946887"/>
          </a:xfrm>
          <a:prstGeom prst="rect">
            <a:avLst/>
          </a:prstGeom>
          <a:solidFill>
            <a:srgbClr val="FF9800"/>
          </a:solidFill>
          <a:ln>
            <a:solidFill>
              <a:srgbClr val="C7D3E6"/>
            </a:solidFill>
          </a:ln>
        </p:spPr>
      </p:pic>
      <p:sp>
        <p:nvSpPr>
          <p:cNvPr id="13" name="Title 1"/>
          <p:cNvSpPr txBox="1">
            <a:spLocks/>
          </p:cNvSpPr>
          <p:nvPr/>
        </p:nvSpPr>
        <p:spPr>
          <a:xfrm>
            <a:off x="814275" y="1307247"/>
            <a:ext cx="3378300" cy="7662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r>
              <a:rPr lang="en-US" dirty="0" smtClean="0">
                <a:solidFill>
                  <a:srgbClr val="3F5378"/>
                </a:solidFill>
              </a:rPr>
              <a:t>Linux </a:t>
            </a:r>
            <a:r>
              <a:rPr lang="en-US" dirty="0" smtClean="0">
                <a:solidFill>
                  <a:srgbClr val="3F5378"/>
                </a:solidFill>
                <a:latin typeface="Courier New" panose="02070309020205020404" pitchFamily="49" charset="0"/>
                <a:ea typeface="MS Gothic" panose="020B0609070205080204" pitchFamily="49" charset="-128"/>
                <a:cs typeface="Courier New" panose="02070309020205020404" pitchFamily="49" charset="0"/>
              </a:rPr>
              <a:t>perf</a:t>
            </a:r>
            <a:r>
              <a:rPr lang="en-US" dirty="0" smtClean="0">
                <a:solidFill>
                  <a:srgbClr val="3F5378"/>
                </a:solidFill>
              </a:rPr>
              <a:t> tool</a:t>
            </a:r>
            <a:endParaRPr lang="en-US" dirty="0">
              <a:solidFill>
                <a:srgbClr val="3F5378"/>
              </a:solidFill>
            </a:endParaRPr>
          </a:p>
        </p:txBody>
      </p:sp>
      <p:sp>
        <p:nvSpPr>
          <p:cNvPr id="19" name="TextBox 18"/>
          <p:cNvSpPr txBox="1"/>
          <p:nvPr/>
        </p:nvSpPr>
        <p:spPr>
          <a:xfrm>
            <a:off x="1789513" y="4297012"/>
            <a:ext cx="5253361" cy="276999"/>
          </a:xfrm>
          <a:prstGeom prst="rect">
            <a:avLst/>
          </a:prstGeom>
          <a:noFill/>
          <a:ln w="28575">
            <a:solidFill>
              <a:srgbClr val="285D88"/>
            </a:solidFill>
          </a:ln>
        </p:spPr>
        <p:txBody>
          <a:bodyPr wrap="none" rtlCol="0">
            <a:spAutoFit/>
          </a:bodyPr>
          <a:lstStyle/>
          <a:p>
            <a:r>
              <a:rPr lang="en-US" sz="1200" b="1" dirty="0">
                <a:solidFill>
                  <a:srgbClr val="3F5378"/>
                </a:solidFill>
                <a:latin typeface="Comic Sans MS" panose="030F0702030302020204" pitchFamily="66" charset="0"/>
              </a:rPr>
              <a:t>perf stat -e &lt;</a:t>
            </a:r>
            <a:r>
              <a:rPr lang="en-US" sz="1200" b="1" dirty="0" err="1">
                <a:solidFill>
                  <a:srgbClr val="3F5378"/>
                </a:solidFill>
                <a:latin typeface="Comic Sans MS" panose="030F0702030302020204" pitchFamily="66" charset="0"/>
              </a:rPr>
              <a:t>event_name</a:t>
            </a:r>
            <a:r>
              <a:rPr lang="en-US" sz="1200" b="1" dirty="0">
                <a:solidFill>
                  <a:srgbClr val="3F5378"/>
                </a:solidFill>
                <a:latin typeface="Comic Sans MS" panose="030F0702030302020204" pitchFamily="66" charset="0"/>
              </a:rPr>
              <a:t>&gt; -I &lt;</a:t>
            </a:r>
            <a:r>
              <a:rPr lang="en-US" sz="1200" b="1" dirty="0" err="1">
                <a:solidFill>
                  <a:srgbClr val="3F5378"/>
                </a:solidFill>
                <a:latin typeface="Comic Sans MS" panose="030F0702030302020204" pitchFamily="66" charset="0"/>
              </a:rPr>
              <a:t>time_interval</a:t>
            </a:r>
            <a:r>
              <a:rPr lang="en-US" sz="1200" b="1" dirty="0">
                <a:solidFill>
                  <a:srgbClr val="3F5378"/>
                </a:solidFill>
                <a:latin typeface="Comic Sans MS" panose="030F0702030302020204" pitchFamily="66" charset="0"/>
              </a:rPr>
              <a:t>&gt; &lt;</a:t>
            </a:r>
            <a:r>
              <a:rPr lang="en-US" sz="1200" b="1" dirty="0" err="1">
                <a:solidFill>
                  <a:srgbClr val="3F5378"/>
                </a:solidFill>
                <a:latin typeface="Comic Sans MS" panose="030F0702030302020204" pitchFamily="66" charset="0"/>
              </a:rPr>
              <a:t>executable_name</a:t>
            </a:r>
            <a:r>
              <a:rPr lang="en-US" sz="1200" b="1" dirty="0" smtClean="0">
                <a:solidFill>
                  <a:srgbClr val="3F5378"/>
                </a:solidFill>
                <a:latin typeface="Comic Sans MS" panose="030F0702030302020204" pitchFamily="66" charset="0"/>
              </a:rPr>
              <a:t>&gt;</a:t>
            </a:r>
            <a:endParaRPr lang="en-US" sz="1200" b="1" dirty="0">
              <a:solidFill>
                <a:srgbClr val="3F5378"/>
              </a:solidFill>
              <a:latin typeface="Comic Sans MS" panose="030F0702030302020204" pitchFamily="66" charset="0"/>
            </a:endParaRPr>
          </a:p>
        </p:txBody>
      </p:sp>
    </p:spTree>
    <p:extLst>
      <p:ext uri="{BB962C8B-B14F-4D97-AF65-F5344CB8AC3E}">
        <p14:creationId xmlns:p14="http://schemas.microsoft.com/office/powerpoint/2010/main" val="32834521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Observing System Behavior using HPC</a:t>
            </a:r>
            <a:endParaRPr lang="en-US" dirty="0"/>
          </a:p>
        </p:txBody>
      </p:sp>
      <p:sp>
        <p:nvSpPr>
          <p:cNvPr id="3" name="Text Placeholder 2"/>
          <p:cNvSpPr>
            <a:spLocks noGrp="1"/>
          </p:cNvSpPr>
          <p:nvPr>
            <p:ph type="body" idx="1"/>
          </p:nvPr>
        </p:nvSpPr>
        <p:spPr>
          <a:xfrm>
            <a:off x="355306" y="1828752"/>
            <a:ext cx="4116101" cy="1725817"/>
          </a:xfrm>
        </p:spPr>
        <p:txBody>
          <a:bodyPr/>
          <a:lstStyle/>
          <a:p>
            <a:pPr algn="just">
              <a:spcBef>
                <a:spcPts val="0"/>
              </a:spcBef>
              <a:buClrTx/>
              <a:buSzPct val="100000"/>
            </a:pPr>
            <a:r>
              <a:rPr lang="en-US" sz="1200" dirty="0"/>
              <a:t>Perf is a profiler tool for Linux </a:t>
            </a:r>
            <a:r>
              <a:rPr lang="en-US" sz="1200" dirty="0" smtClean="0"/>
              <a:t>2.6.31+ </a:t>
            </a:r>
            <a:r>
              <a:rPr lang="en-US" sz="1200" dirty="0"/>
              <a:t>based systems </a:t>
            </a:r>
            <a:r>
              <a:rPr lang="en-US" sz="1200" dirty="0" smtClean="0"/>
              <a:t>that presents a simple command line interface to collect and analyze performance counter statistics.</a:t>
            </a:r>
            <a:endParaRPr lang="en-US" sz="1200" dirty="0"/>
          </a:p>
          <a:p>
            <a:pPr algn="just">
              <a:spcBef>
                <a:spcPts val="0"/>
              </a:spcBef>
              <a:buClrTx/>
              <a:buSzPct val="100000"/>
            </a:pPr>
            <a:endParaRPr lang="en-US" sz="1200" dirty="0"/>
          </a:p>
          <a:p>
            <a:pPr algn="just">
              <a:spcBef>
                <a:spcPts val="0"/>
              </a:spcBef>
              <a:buClrTx/>
              <a:buSzPct val="100000"/>
            </a:pPr>
            <a:r>
              <a:rPr lang="en-US" sz="1200" dirty="0" smtClean="0"/>
              <a:t>A user can observe the performance counters associated with a system </a:t>
            </a:r>
            <a:r>
              <a:rPr lang="en-US" sz="1200" dirty="0"/>
              <a:t>with some time interval, thereby giving the benefit </a:t>
            </a:r>
            <a:r>
              <a:rPr lang="en-US" sz="1200" dirty="0" smtClean="0"/>
              <a:t>of observing </a:t>
            </a:r>
            <a:r>
              <a:rPr lang="en-US" sz="1200" dirty="0"/>
              <a:t>the system behavior continuously in a succession </a:t>
            </a:r>
            <a:r>
              <a:rPr lang="en-US" sz="1200" dirty="0" smtClean="0"/>
              <a:t>of time.</a:t>
            </a:r>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6</a:t>
            </a:r>
            <a:endParaRPr lang="en" dirty="0"/>
          </a:p>
        </p:txBody>
      </p:sp>
      <p:pic>
        <p:nvPicPr>
          <p:cNvPr id="6" name="Content Placeholder 11" descr="C:\Users\Manaar\Downloads\rapper\20161210185949.png20161210185949"/>
          <p:cNvPicPr>
            <a:picLocks/>
          </p:cNvPicPr>
          <p:nvPr/>
        </p:nvPicPr>
        <p:blipFill>
          <a:blip r:embed="rId2">
            <a:clrChange>
              <a:clrFrom>
                <a:srgbClr val="EAE7E8">
                  <a:alpha val="100000"/>
                </a:srgbClr>
              </a:clrFrom>
              <a:clrTo>
                <a:srgbClr val="EAE7E8">
                  <a:alpha val="100000"/>
                  <a:alpha val="0"/>
                </a:srgbClr>
              </a:clrTo>
            </a:clrChange>
          </a:blip>
          <a:srcRect/>
          <a:stretch>
            <a:fillRect/>
          </a:stretch>
        </p:blipFill>
        <p:spPr>
          <a:xfrm>
            <a:off x="4756143" y="1453136"/>
            <a:ext cx="3524971" cy="1946887"/>
          </a:xfrm>
          <a:prstGeom prst="rect">
            <a:avLst/>
          </a:prstGeom>
          <a:solidFill>
            <a:srgbClr val="FF9800"/>
          </a:solidFill>
          <a:ln>
            <a:solidFill>
              <a:srgbClr val="C7D3E6"/>
            </a:solidFill>
          </a:ln>
        </p:spPr>
      </p:pic>
      <p:sp>
        <p:nvSpPr>
          <p:cNvPr id="8" name="Text Box 16"/>
          <p:cNvSpPr txBox="1"/>
          <p:nvPr/>
        </p:nvSpPr>
        <p:spPr>
          <a:xfrm>
            <a:off x="5881374" y="3602763"/>
            <a:ext cx="588623" cy="276999"/>
          </a:xfrm>
          <a:prstGeom prst="rect">
            <a:avLst/>
          </a:prstGeom>
          <a:solidFill>
            <a:srgbClr val="FF9800"/>
          </a:solidFill>
          <a:ln>
            <a:solidFill>
              <a:srgbClr val="C7D3E6"/>
            </a:solidFill>
          </a:ln>
        </p:spPr>
        <p:style>
          <a:lnRef idx="1">
            <a:schemeClr val="dk1"/>
          </a:lnRef>
          <a:fillRef idx="2">
            <a:schemeClr val="dk1"/>
          </a:fillRef>
          <a:effectRef idx="1">
            <a:schemeClr val="dk1"/>
          </a:effectRef>
          <a:fontRef idx="minor">
            <a:schemeClr val="dk1"/>
          </a:fontRef>
        </p:style>
        <p:txBody>
          <a:bodyPr wrap="none" rtlCol="0">
            <a:spAutoFit/>
          </a:bodyPr>
          <a:lstStyle/>
          <a:p>
            <a:r>
              <a:rPr lang="en-IN" altLang="en-GB" sz="1200" dirty="0" smtClean="0">
                <a:latin typeface="Roboto Condensed" panose="020B0604020202020204" charset="0"/>
                <a:ea typeface="Roboto Condensed" panose="020B0604020202020204" charset="0"/>
              </a:rPr>
              <a:t>Events</a:t>
            </a:r>
            <a:endParaRPr lang="en-IN" altLang="en-GB" sz="100" dirty="0">
              <a:latin typeface="Roboto Condensed" panose="020B0604020202020204" charset="0"/>
              <a:ea typeface="Roboto Condensed" panose="020B0604020202020204" charset="0"/>
            </a:endParaRPr>
          </a:p>
        </p:txBody>
      </p:sp>
      <p:sp>
        <p:nvSpPr>
          <p:cNvPr id="10" name="Rectangle 9"/>
          <p:cNvSpPr/>
          <p:nvPr/>
        </p:nvSpPr>
        <p:spPr>
          <a:xfrm>
            <a:off x="5613009" y="1936362"/>
            <a:ext cx="710419" cy="1180325"/>
          </a:xfrm>
          <a:prstGeom prst="rect">
            <a:avLst/>
          </a:prstGeom>
          <a:noFill/>
          <a:ln>
            <a:solidFill>
              <a:srgbClr val="FF9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10" idx="2"/>
            <a:endCxn id="8" idx="0"/>
          </p:cNvCxnSpPr>
          <p:nvPr/>
        </p:nvCxnSpPr>
        <p:spPr>
          <a:xfrm>
            <a:off x="5968219" y="3116687"/>
            <a:ext cx="207467" cy="486076"/>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13" name="Title 1"/>
          <p:cNvSpPr txBox="1">
            <a:spLocks/>
          </p:cNvSpPr>
          <p:nvPr/>
        </p:nvSpPr>
        <p:spPr>
          <a:xfrm>
            <a:off x="814275" y="1307247"/>
            <a:ext cx="3378300" cy="7662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r>
              <a:rPr lang="en-US" dirty="0" smtClean="0">
                <a:solidFill>
                  <a:srgbClr val="3F5378"/>
                </a:solidFill>
              </a:rPr>
              <a:t>Linux </a:t>
            </a:r>
            <a:r>
              <a:rPr lang="en-US" dirty="0" smtClean="0">
                <a:solidFill>
                  <a:srgbClr val="3F5378"/>
                </a:solidFill>
                <a:latin typeface="Courier New" panose="02070309020205020404" pitchFamily="49" charset="0"/>
                <a:ea typeface="MS Gothic" panose="020B0609070205080204" pitchFamily="49" charset="-128"/>
                <a:cs typeface="Courier New" panose="02070309020205020404" pitchFamily="49" charset="0"/>
              </a:rPr>
              <a:t>perf</a:t>
            </a:r>
            <a:r>
              <a:rPr lang="en-US" dirty="0" smtClean="0">
                <a:solidFill>
                  <a:srgbClr val="3F5378"/>
                </a:solidFill>
              </a:rPr>
              <a:t> tool</a:t>
            </a:r>
            <a:endParaRPr lang="en-US" dirty="0">
              <a:solidFill>
                <a:srgbClr val="3F5378"/>
              </a:solidFill>
            </a:endParaRPr>
          </a:p>
        </p:txBody>
      </p:sp>
      <p:sp>
        <p:nvSpPr>
          <p:cNvPr id="11" name="TextBox 10"/>
          <p:cNvSpPr txBox="1"/>
          <p:nvPr/>
        </p:nvSpPr>
        <p:spPr>
          <a:xfrm>
            <a:off x="1789513" y="4297012"/>
            <a:ext cx="5253361" cy="276999"/>
          </a:xfrm>
          <a:prstGeom prst="rect">
            <a:avLst/>
          </a:prstGeom>
          <a:noFill/>
          <a:ln w="28575">
            <a:solidFill>
              <a:srgbClr val="285D88"/>
            </a:solidFill>
          </a:ln>
        </p:spPr>
        <p:txBody>
          <a:bodyPr wrap="none" rtlCol="0">
            <a:spAutoFit/>
          </a:bodyPr>
          <a:lstStyle/>
          <a:p>
            <a:r>
              <a:rPr lang="en-US" sz="1200" b="1" dirty="0">
                <a:solidFill>
                  <a:srgbClr val="3F5378"/>
                </a:solidFill>
                <a:latin typeface="Comic Sans MS" panose="030F0702030302020204" pitchFamily="66" charset="0"/>
              </a:rPr>
              <a:t>perf stat -e &lt;</a:t>
            </a:r>
            <a:r>
              <a:rPr lang="en-US" sz="1200" b="1" dirty="0" err="1">
                <a:solidFill>
                  <a:srgbClr val="3F5378"/>
                </a:solidFill>
                <a:latin typeface="Comic Sans MS" panose="030F0702030302020204" pitchFamily="66" charset="0"/>
              </a:rPr>
              <a:t>event_name</a:t>
            </a:r>
            <a:r>
              <a:rPr lang="en-US" sz="1200" b="1" dirty="0">
                <a:solidFill>
                  <a:srgbClr val="3F5378"/>
                </a:solidFill>
                <a:latin typeface="Comic Sans MS" panose="030F0702030302020204" pitchFamily="66" charset="0"/>
              </a:rPr>
              <a:t>&gt; -I &lt;</a:t>
            </a:r>
            <a:r>
              <a:rPr lang="en-US" sz="1200" b="1" dirty="0" err="1">
                <a:solidFill>
                  <a:srgbClr val="3F5378"/>
                </a:solidFill>
                <a:latin typeface="Comic Sans MS" panose="030F0702030302020204" pitchFamily="66" charset="0"/>
              </a:rPr>
              <a:t>time_interval</a:t>
            </a:r>
            <a:r>
              <a:rPr lang="en-US" sz="1200" b="1" dirty="0">
                <a:solidFill>
                  <a:srgbClr val="3F5378"/>
                </a:solidFill>
                <a:latin typeface="Comic Sans MS" panose="030F0702030302020204" pitchFamily="66" charset="0"/>
              </a:rPr>
              <a:t>&gt; &lt;</a:t>
            </a:r>
            <a:r>
              <a:rPr lang="en-US" sz="1200" b="1" dirty="0" err="1">
                <a:solidFill>
                  <a:srgbClr val="3F5378"/>
                </a:solidFill>
                <a:latin typeface="Comic Sans MS" panose="030F0702030302020204" pitchFamily="66" charset="0"/>
              </a:rPr>
              <a:t>executable_name</a:t>
            </a:r>
            <a:r>
              <a:rPr lang="en-US" sz="1200" b="1" dirty="0" smtClean="0">
                <a:solidFill>
                  <a:srgbClr val="3F5378"/>
                </a:solidFill>
                <a:latin typeface="Comic Sans MS" panose="030F0702030302020204" pitchFamily="66" charset="0"/>
              </a:rPr>
              <a:t>&gt;</a:t>
            </a:r>
            <a:endParaRPr lang="en-US" sz="1200" b="1" dirty="0">
              <a:solidFill>
                <a:srgbClr val="3F5378"/>
              </a:solidFill>
              <a:latin typeface="Comic Sans MS" panose="030F0702030302020204" pitchFamily="66" charset="0"/>
            </a:endParaRPr>
          </a:p>
        </p:txBody>
      </p:sp>
    </p:spTree>
    <p:extLst>
      <p:ext uri="{BB962C8B-B14F-4D97-AF65-F5344CB8AC3E}">
        <p14:creationId xmlns:p14="http://schemas.microsoft.com/office/powerpoint/2010/main" val="2820192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Observing System Behavior using HPC</a:t>
            </a:r>
            <a:endParaRPr lang="en-US" dirty="0"/>
          </a:p>
        </p:txBody>
      </p:sp>
      <p:sp>
        <p:nvSpPr>
          <p:cNvPr id="3" name="Text Placeholder 2"/>
          <p:cNvSpPr>
            <a:spLocks noGrp="1"/>
          </p:cNvSpPr>
          <p:nvPr>
            <p:ph type="body" idx="1"/>
          </p:nvPr>
        </p:nvSpPr>
        <p:spPr>
          <a:xfrm>
            <a:off x="355306" y="1828752"/>
            <a:ext cx="4116101" cy="1725817"/>
          </a:xfrm>
        </p:spPr>
        <p:txBody>
          <a:bodyPr/>
          <a:lstStyle/>
          <a:p>
            <a:pPr algn="just">
              <a:spcBef>
                <a:spcPts val="0"/>
              </a:spcBef>
              <a:buClrTx/>
              <a:buSzPct val="100000"/>
            </a:pPr>
            <a:r>
              <a:rPr lang="en-US" sz="1200" dirty="0"/>
              <a:t>Perf is a profiler tool for Linux </a:t>
            </a:r>
            <a:r>
              <a:rPr lang="en-US" sz="1200" dirty="0" smtClean="0"/>
              <a:t>2.6.31+ </a:t>
            </a:r>
            <a:r>
              <a:rPr lang="en-US" sz="1200" dirty="0"/>
              <a:t>based systems </a:t>
            </a:r>
            <a:r>
              <a:rPr lang="en-US" sz="1200" dirty="0" smtClean="0"/>
              <a:t>that presents a simple command line interface to collect and analyze performance counter statistics.</a:t>
            </a:r>
            <a:endParaRPr lang="en-US" sz="1200" dirty="0"/>
          </a:p>
          <a:p>
            <a:pPr algn="just">
              <a:spcBef>
                <a:spcPts val="0"/>
              </a:spcBef>
              <a:buClrTx/>
              <a:buSzPct val="100000"/>
            </a:pPr>
            <a:endParaRPr lang="en-US" sz="1200" dirty="0"/>
          </a:p>
          <a:p>
            <a:pPr algn="just">
              <a:spcBef>
                <a:spcPts val="0"/>
              </a:spcBef>
              <a:buClrTx/>
              <a:buSzPct val="100000"/>
            </a:pPr>
            <a:r>
              <a:rPr lang="en-US" sz="1200" dirty="0" smtClean="0"/>
              <a:t>A user can observe the performance counters associated with a system </a:t>
            </a:r>
            <a:r>
              <a:rPr lang="en-US" sz="1200" dirty="0"/>
              <a:t>with some time interval, thereby giving the benefit </a:t>
            </a:r>
            <a:r>
              <a:rPr lang="en-US" sz="1200" dirty="0" smtClean="0"/>
              <a:t>of observing </a:t>
            </a:r>
            <a:r>
              <a:rPr lang="en-US" sz="1200" dirty="0"/>
              <a:t>the system behavior continuously in a succession </a:t>
            </a:r>
            <a:r>
              <a:rPr lang="en-US" sz="1200" dirty="0" smtClean="0"/>
              <a:t>of time.</a:t>
            </a:r>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6</a:t>
            </a:r>
            <a:endParaRPr lang="en" dirty="0"/>
          </a:p>
        </p:txBody>
      </p:sp>
      <p:pic>
        <p:nvPicPr>
          <p:cNvPr id="6" name="Content Placeholder 11" descr="C:\Users\Manaar\Downloads\rapper\20161210185949.png20161210185949"/>
          <p:cNvPicPr>
            <a:picLocks/>
          </p:cNvPicPr>
          <p:nvPr/>
        </p:nvPicPr>
        <p:blipFill>
          <a:blip r:embed="rId2">
            <a:clrChange>
              <a:clrFrom>
                <a:srgbClr val="EAE7E8">
                  <a:alpha val="100000"/>
                </a:srgbClr>
              </a:clrFrom>
              <a:clrTo>
                <a:srgbClr val="EAE7E8">
                  <a:alpha val="100000"/>
                  <a:alpha val="0"/>
                </a:srgbClr>
              </a:clrTo>
            </a:clrChange>
          </a:blip>
          <a:srcRect/>
          <a:stretch>
            <a:fillRect/>
          </a:stretch>
        </p:blipFill>
        <p:spPr>
          <a:xfrm>
            <a:off x="4756143" y="1453136"/>
            <a:ext cx="3524971" cy="1946887"/>
          </a:xfrm>
          <a:prstGeom prst="rect">
            <a:avLst/>
          </a:prstGeom>
          <a:solidFill>
            <a:srgbClr val="FF9800"/>
          </a:solidFill>
          <a:ln>
            <a:solidFill>
              <a:srgbClr val="C7D3E6"/>
            </a:solidFill>
          </a:ln>
        </p:spPr>
      </p:pic>
      <p:sp>
        <p:nvSpPr>
          <p:cNvPr id="8" name="Text Box 16"/>
          <p:cNvSpPr txBox="1"/>
          <p:nvPr/>
        </p:nvSpPr>
        <p:spPr>
          <a:xfrm>
            <a:off x="5881374" y="3602763"/>
            <a:ext cx="588623" cy="276999"/>
          </a:xfrm>
          <a:prstGeom prst="rect">
            <a:avLst/>
          </a:prstGeom>
          <a:solidFill>
            <a:srgbClr val="FF9800"/>
          </a:solidFill>
          <a:ln>
            <a:solidFill>
              <a:srgbClr val="C7D3E6"/>
            </a:solidFill>
          </a:ln>
        </p:spPr>
        <p:style>
          <a:lnRef idx="1">
            <a:schemeClr val="dk1"/>
          </a:lnRef>
          <a:fillRef idx="2">
            <a:schemeClr val="dk1"/>
          </a:fillRef>
          <a:effectRef idx="1">
            <a:schemeClr val="dk1"/>
          </a:effectRef>
          <a:fontRef idx="minor">
            <a:schemeClr val="dk1"/>
          </a:fontRef>
        </p:style>
        <p:txBody>
          <a:bodyPr wrap="none" rtlCol="0">
            <a:spAutoFit/>
          </a:bodyPr>
          <a:lstStyle/>
          <a:p>
            <a:r>
              <a:rPr lang="en-IN" altLang="en-GB" sz="1200" dirty="0" smtClean="0">
                <a:latin typeface="Roboto Condensed" panose="020B0604020202020204" charset="0"/>
                <a:ea typeface="Roboto Condensed" panose="020B0604020202020204" charset="0"/>
              </a:rPr>
              <a:t>Events</a:t>
            </a:r>
            <a:endParaRPr lang="en-IN" altLang="en-GB" sz="100" dirty="0">
              <a:latin typeface="Roboto Condensed" panose="020B0604020202020204" charset="0"/>
              <a:ea typeface="Roboto Condensed" panose="020B0604020202020204" charset="0"/>
            </a:endParaRPr>
          </a:p>
        </p:txBody>
      </p:sp>
      <p:sp>
        <p:nvSpPr>
          <p:cNvPr id="10" name="Rectangle 9"/>
          <p:cNvSpPr/>
          <p:nvPr/>
        </p:nvSpPr>
        <p:spPr>
          <a:xfrm>
            <a:off x="5613009" y="1936362"/>
            <a:ext cx="710419" cy="1180325"/>
          </a:xfrm>
          <a:prstGeom prst="rect">
            <a:avLst/>
          </a:prstGeom>
          <a:noFill/>
          <a:ln>
            <a:solidFill>
              <a:srgbClr val="FF9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10" idx="2"/>
            <a:endCxn id="8" idx="0"/>
          </p:cNvCxnSpPr>
          <p:nvPr/>
        </p:nvCxnSpPr>
        <p:spPr>
          <a:xfrm>
            <a:off x="5968219" y="3116687"/>
            <a:ext cx="207467" cy="486076"/>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13" name="Title 1"/>
          <p:cNvSpPr txBox="1">
            <a:spLocks/>
          </p:cNvSpPr>
          <p:nvPr/>
        </p:nvSpPr>
        <p:spPr>
          <a:xfrm>
            <a:off x="814275" y="1307247"/>
            <a:ext cx="3378300" cy="7662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r>
              <a:rPr lang="en-US" dirty="0" smtClean="0">
                <a:solidFill>
                  <a:srgbClr val="3F5378"/>
                </a:solidFill>
              </a:rPr>
              <a:t>Linux </a:t>
            </a:r>
            <a:r>
              <a:rPr lang="en-US" dirty="0" smtClean="0">
                <a:solidFill>
                  <a:srgbClr val="3F5378"/>
                </a:solidFill>
                <a:latin typeface="Courier New" panose="02070309020205020404" pitchFamily="49" charset="0"/>
                <a:ea typeface="MS Gothic" panose="020B0609070205080204" pitchFamily="49" charset="-128"/>
                <a:cs typeface="Courier New" panose="02070309020205020404" pitchFamily="49" charset="0"/>
              </a:rPr>
              <a:t>perf</a:t>
            </a:r>
            <a:r>
              <a:rPr lang="en-US" dirty="0" smtClean="0">
                <a:solidFill>
                  <a:srgbClr val="3F5378"/>
                </a:solidFill>
              </a:rPr>
              <a:t> tool</a:t>
            </a:r>
            <a:endParaRPr lang="en-US" dirty="0">
              <a:solidFill>
                <a:srgbClr val="3F5378"/>
              </a:solidFill>
            </a:endParaRPr>
          </a:p>
        </p:txBody>
      </p:sp>
      <p:sp>
        <p:nvSpPr>
          <p:cNvPr id="11" name="Text Box 15"/>
          <p:cNvSpPr txBox="1"/>
          <p:nvPr/>
        </p:nvSpPr>
        <p:spPr>
          <a:xfrm>
            <a:off x="4817771" y="3627120"/>
            <a:ext cx="596638" cy="276999"/>
          </a:xfrm>
          <a:prstGeom prst="rect">
            <a:avLst/>
          </a:prstGeom>
          <a:solidFill>
            <a:srgbClr val="FF9800"/>
          </a:solidFill>
          <a:ln>
            <a:solidFill>
              <a:srgbClr val="C7D3E6"/>
            </a:solidFill>
          </a:ln>
        </p:spPr>
        <p:style>
          <a:lnRef idx="1">
            <a:schemeClr val="dk1"/>
          </a:lnRef>
          <a:fillRef idx="2">
            <a:schemeClr val="dk1"/>
          </a:fillRef>
          <a:effectRef idx="1">
            <a:schemeClr val="dk1"/>
          </a:effectRef>
          <a:fontRef idx="minor">
            <a:schemeClr val="dk1"/>
          </a:fontRef>
        </p:style>
        <p:txBody>
          <a:bodyPr wrap="none" rtlCol="0">
            <a:spAutoFit/>
          </a:bodyPr>
          <a:lstStyle/>
          <a:p>
            <a:r>
              <a:rPr lang="en-IN" altLang="en-GB" sz="1200" dirty="0" smtClean="0">
                <a:latin typeface="Roboto Condensed" panose="020B0604020202020204" charset="0"/>
                <a:ea typeface="Roboto Condensed" panose="020B0604020202020204" charset="0"/>
              </a:rPr>
              <a:t>Values</a:t>
            </a:r>
            <a:endParaRPr lang="en-IN" altLang="en-GB" sz="1200" dirty="0">
              <a:latin typeface="Roboto Condensed" panose="020B0604020202020204" charset="0"/>
              <a:ea typeface="Roboto Condensed" panose="020B0604020202020204" charset="0"/>
            </a:endParaRPr>
          </a:p>
        </p:txBody>
      </p:sp>
      <p:sp>
        <p:nvSpPr>
          <p:cNvPr id="12" name="Rectangle 11"/>
          <p:cNvSpPr/>
          <p:nvPr/>
        </p:nvSpPr>
        <p:spPr>
          <a:xfrm>
            <a:off x="4917990" y="1936362"/>
            <a:ext cx="547278" cy="1180325"/>
          </a:xfrm>
          <a:prstGeom prst="rect">
            <a:avLst/>
          </a:prstGeom>
          <a:noFill/>
          <a:ln>
            <a:solidFill>
              <a:srgbClr val="FF9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2" idx="2"/>
            <a:endCxn id="11" idx="0"/>
          </p:cNvCxnSpPr>
          <p:nvPr/>
        </p:nvCxnSpPr>
        <p:spPr>
          <a:xfrm flipH="1">
            <a:off x="5116090" y="3116687"/>
            <a:ext cx="75539" cy="510433"/>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16" name="TextBox 15"/>
          <p:cNvSpPr txBox="1"/>
          <p:nvPr/>
        </p:nvSpPr>
        <p:spPr>
          <a:xfrm>
            <a:off x="1789513" y="4297012"/>
            <a:ext cx="5253361" cy="276999"/>
          </a:xfrm>
          <a:prstGeom prst="rect">
            <a:avLst/>
          </a:prstGeom>
          <a:noFill/>
          <a:ln w="28575">
            <a:solidFill>
              <a:srgbClr val="285D88"/>
            </a:solidFill>
          </a:ln>
        </p:spPr>
        <p:txBody>
          <a:bodyPr wrap="none" rtlCol="0">
            <a:spAutoFit/>
          </a:bodyPr>
          <a:lstStyle/>
          <a:p>
            <a:r>
              <a:rPr lang="en-US" sz="1200" b="1" dirty="0">
                <a:solidFill>
                  <a:srgbClr val="3F5378"/>
                </a:solidFill>
                <a:latin typeface="Comic Sans MS" panose="030F0702030302020204" pitchFamily="66" charset="0"/>
              </a:rPr>
              <a:t>perf stat -e &lt;</a:t>
            </a:r>
            <a:r>
              <a:rPr lang="en-US" sz="1200" b="1" dirty="0" err="1">
                <a:solidFill>
                  <a:srgbClr val="3F5378"/>
                </a:solidFill>
                <a:latin typeface="Comic Sans MS" panose="030F0702030302020204" pitchFamily="66" charset="0"/>
              </a:rPr>
              <a:t>event_name</a:t>
            </a:r>
            <a:r>
              <a:rPr lang="en-US" sz="1200" b="1" dirty="0">
                <a:solidFill>
                  <a:srgbClr val="3F5378"/>
                </a:solidFill>
                <a:latin typeface="Comic Sans MS" panose="030F0702030302020204" pitchFamily="66" charset="0"/>
              </a:rPr>
              <a:t>&gt; -I &lt;</a:t>
            </a:r>
            <a:r>
              <a:rPr lang="en-US" sz="1200" b="1" dirty="0" err="1">
                <a:solidFill>
                  <a:srgbClr val="3F5378"/>
                </a:solidFill>
                <a:latin typeface="Comic Sans MS" panose="030F0702030302020204" pitchFamily="66" charset="0"/>
              </a:rPr>
              <a:t>time_interval</a:t>
            </a:r>
            <a:r>
              <a:rPr lang="en-US" sz="1200" b="1" dirty="0">
                <a:solidFill>
                  <a:srgbClr val="3F5378"/>
                </a:solidFill>
                <a:latin typeface="Comic Sans MS" panose="030F0702030302020204" pitchFamily="66" charset="0"/>
              </a:rPr>
              <a:t>&gt; &lt;</a:t>
            </a:r>
            <a:r>
              <a:rPr lang="en-US" sz="1200" b="1" dirty="0" err="1">
                <a:solidFill>
                  <a:srgbClr val="3F5378"/>
                </a:solidFill>
                <a:latin typeface="Comic Sans MS" panose="030F0702030302020204" pitchFamily="66" charset="0"/>
              </a:rPr>
              <a:t>executable_name</a:t>
            </a:r>
            <a:r>
              <a:rPr lang="en-US" sz="1200" b="1" dirty="0" smtClean="0">
                <a:solidFill>
                  <a:srgbClr val="3F5378"/>
                </a:solidFill>
                <a:latin typeface="Comic Sans MS" panose="030F0702030302020204" pitchFamily="66" charset="0"/>
              </a:rPr>
              <a:t>&gt;</a:t>
            </a:r>
            <a:endParaRPr lang="en-US" sz="1200" b="1" dirty="0">
              <a:solidFill>
                <a:srgbClr val="3F5378"/>
              </a:solidFill>
              <a:latin typeface="Comic Sans MS" panose="030F0702030302020204" pitchFamily="66" charset="0"/>
            </a:endParaRPr>
          </a:p>
        </p:txBody>
      </p:sp>
    </p:spTree>
    <p:extLst>
      <p:ext uri="{BB962C8B-B14F-4D97-AF65-F5344CB8AC3E}">
        <p14:creationId xmlns:p14="http://schemas.microsoft.com/office/powerpoint/2010/main" val="1599150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7</a:t>
            </a:r>
            <a:endParaRPr lang="en" dirty="0"/>
          </a:p>
        </p:txBody>
      </p:sp>
      <p:sp>
        <p:nvSpPr>
          <p:cNvPr id="4" name="Rectangle 3"/>
          <p:cNvSpPr/>
          <p:nvPr/>
        </p:nvSpPr>
        <p:spPr>
          <a:xfrm>
            <a:off x="336884" y="1624201"/>
            <a:ext cx="8318978" cy="400110"/>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endParaRPr lang="en-US" sz="1000" dirty="0">
              <a:solidFill>
                <a:srgbClr val="263248"/>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63537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7</a:t>
            </a:r>
            <a:endParaRPr lang="en" dirty="0"/>
          </a:p>
        </p:txBody>
      </p:sp>
      <p:sp>
        <p:nvSpPr>
          <p:cNvPr id="4" name="Rectangle 3"/>
          <p:cNvSpPr/>
          <p:nvPr/>
        </p:nvSpPr>
        <p:spPr>
          <a:xfrm>
            <a:off x="336884" y="1624201"/>
            <a:ext cx="8318978" cy="400110"/>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endParaRPr lang="en-US" sz="1000" dirty="0">
              <a:solidFill>
                <a:srgbClr val="263248"/>
              </a:solidFill>
              <a:latin typeface="Roboto Condensed" panose="020B0604020202020204" charset="0"/>
              <a:ea typeface="Roboto Condensed" panose="020B0604020202020204" charset="0"/>
            </a:endParaRPr>
          </a:p>
        </p:txBody>
      </p:sp>
      <p:sp>
        <p:nvSpPr>
          <p:cNvPr id="5" name="Rounded Rectangle 4"/>
          <p:cNvSpPr/>
          <p:nvPr/>
        </p:nvSpPr>
        <p:spPr>
          <a:xfrm>
            <a:off x="3102541" y="2365125"/>
            <a:ext cx="4515459"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Showed ransomwares </a:t>
            </a:r>
            <a:r>
              <a:rPr lang="en-US" sz="1200" dirty="0">
                <a:latin typeface="Roboto Condensed" panose="020B0604020202020204" charset="0"/>
                <a:ea typeface="Roboto Condensed" panose="020B0604020202020204" charset="0"/>
              </a:rPr>
              <a:t>leave a trait in the access of I/O and </a:t>
            </a:r>
            <a:r>
              <a:rPr lang="en-US" sz="1200" dirty="0" smtClean="0">
                <a:latin typeface="Roboto Condensed" panose="020B0604020202020204" charset="0"/>
                <a:ea typeface="Roboto Condensed" panose="020B0604020202020204" charset="0"/>
              </a:rPr>
              <a:t>file-systems</a:t>
            </a:r>
          </a:p>
        </p:txBody>
      </p:sp>
      <p:cxnSp>
        <p:nvCxnSpPr>
          <p:cNvPr id="6" name="Straight Arrow Connector 5"/>
          <p:cNvCxnSpPr>
            <a:endCxn id="5" idx="0"/>
          </p:cNvCxnSpPr>
          <p:nvPr/>
        </p:nvCxnSpPr>
        <p:spPr>
          <a:xfrm>
            <a:off x="4506163" y="1865376"/>
            <a:ext cx="854108" cy="499749"/>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5174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7</a:t>
            </a:r>
            <a:endParaRPr lang="en" dirty="0"/>
          </a:p>
        </p:txBody>
      </p:sp>
      <p:sp>
        <p:nvSpPr>
          <p:cNvPr id="4" name="Rectangle 3"/>
          <p:cNvSpPr/>
          <p:nvPr/>
        </p:nvSpPr>
        <p:spPr>
          <a:xfrm>
            <a:off x="336884" y="1624201"/>
            <a:ext cx="8318978" cy="784830"/>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endParaRPr lang="en-US" sz="1000" dirty="0">
              <a:solidFill>
                <a:srgbClr val="263248"/>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405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7</a:t>
            </a:r>
            <a:endParaRPr lang="en" dirty="0"/>
          </a:p>
        </p:txBody>
      </p:sp>
      <p:sp>
        <p:nvSpPr>
          <p:cNvPr id="4" name="Rectangle 3"/>
          <p:cNvSpPr/>
          <p:nvPr/>
        </p:nvSpPr>
        <p:spPr>
          <a:xfrm>
            <a:off x="336884" y="1624201"/>
            <a:ext cx="8318978" cy="784830"/>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endParaRPr lang="en-US" sz="1000" dirty="0">
              <a:solidFill>
                <a:srgbClr val="263248"/>
              </a:solidFill>
              <a:latin typeface="Roboto Condensed" panose="020B0604020202020204" charset="0"/>
              <a:ea typeface="Roboto Condensed" panose="020B0604020202020204" charset="0"/>
            </a:endParaRPr>
          </a:p>
        </p:txBody>
      </p:sp>
      <p:sp>
        <p:nvSpPr>
          <p:cNvPr id="5" name="Rounded Rectangle 4"/>
          <p:cNvSpPr/>
          <p:nvPr/>
        </p:nvSpPr>
        <p:spPr>
          <a:xfrm>
            <a:off x="3441337" y="2703038"/>
            <a:ext cx="4486197"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latin typeface="Roboto Condensed" panose="020B0604020202020204" charset="0"/>
                <a:ea typeface="Roboto Condensed" panose="020B0604020202020204" charset="0"/>
              </a:rPr>
              <a:t>Correlates high file system activities with the intrusion of </a:t>
            </a:r>
            <a:r>
              <a:rPr lang="en-US" sz="1200" dirty="0" smtClean="0">
                <a:latin typeface="Roboto Condensed" panose="020B0604020202020204" charset="0"/>
                <a:ea typeface="Roboto Condensed" panose="020B0604020202020204" charset="0"/>
              </a:rPr>
              <a:t>ransomwares</a:t>
            </a:r>
          </a:p>
        </p:txBody>
      </p:sp>
      <p:cxnSp>
        <p:nvCxnSpPr>
          <p:cNvPr id="6" name="Straight Arrow Connector 5"/>
          <p:cNvCxnSpPr>
            <a:endCxn id="5" idx="0"/>
          </p:cNvCxnSpPr>
          <p:nvPr/>
        </p:nvCxnSpPr>
        <p:spPr>
          <a:xfrm>
            <a:off x="4507606" y="2150772"/>
            <a:ext cx="1176830" cy="552266"/>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9956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a:t>1</a:t>
            </a:r>
          </a:p>
        </p:txBody>
      </p:sp>
      <p:sp>
        <p:nvSpPr>
          <p:cNvPr id="14"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Recent News</a:t>
            </a:r>
            <a:endParaRPr lang="en-US" dirty="0">
              <a:solidFill>
                <a:schemeClr val="bg1"/>
              </a:solidFill>
              <a:latin typeface="Roboto Condensed" panose="020B0604020202020204" charset="0"/>
              <a:ea typeface="Roboto Condensed" panose="020B0604020202020204" charset="0"/>
            </a:endParaRPr>
          </a:p>
        </p:txBody>
      </p:sp>
      <p:sp>
        <p:nvSpPr>
          <p:cNvPr id="15" name="TextBox 14"/>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pic>
        <p:nvPicPr>
          <p:cNvPr id="6" name="Picture 5"/>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396950" y="994867"/>
            <a:ext cx="2743200" cy="2743200"/>
          </a:xfrm>
          <a:prstGeom prst="rect">
            <a:avLst/>
          </a:prstGeom>
        </p:spPr>
      </p:pic>
      <p:pic>
        <p:nvPicPr>
          <p:cNvPr id="2" name="Picture 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3279254" y="994867"/>
            <a:ext cx="2743200" cy="2743200"/>
          </a:xfrm>
          <a:prstGeom prst="rect">
            <a:avLst/>
          </a:prstGeom>
        </p:spPr>
      </p:pic>
    </p:spTree>
    <p:extLst>
      <p:ext uri="{BB962C8B-B14F-4D97-AF65-F5344CB8AC3E}">
        <p14:creationId xmlns:p14="http://schemas.microsoft.com/office/powerpoint/2010/main" val="4166448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7</a:t>
            </a:r>
            <a:endParaRPr lang="en" dirty="0"/>
          </a:p>
        </p:txBody>
      </p:sp>
      <p:sp>
        <p:nvSpPr>
          <p:cNvPr id="4" name="Rectangle 3"/>
          <p:cNvSpPr/>
          <p:nvPr/>
        </p:nvSpPr>
        <p:spPr>
          <a:xfrm>
            <a:off x="336884" y="1624201"/>
            <a:ext cx="8318978" cy="784830"/>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endParaRPr lang="en-US" sz="1000" dirty="0">
              <a:solidFill>
                <a:srgbClr val="263248"/>
              </a:solidFill>
              <a:latin typeface="Roboto Condensed" panose="020B0604020202020204" charset="0"/>
              <a:ea typeface="Roboto Condensed" panose="020B0604020202020204" charset="0"/>
            </a:endParaRPr>
          </a:p>
        </p:txBody>
      </p:sp>
      <p:sp>
        <p:nvSpPr>
          <p:cNvPr id="7" name="Rounded Rectangle 6"/>
          <p:cNvSpPr/>
          <p:nvPr/>
        </p:nvSpPr>
        <p:spPr>
          <a:xfrm>
            <a:off x="3121539" y="2703037"/>
            <a:ext cx="5125792"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200" dirty="0">
                <a:latin typeface="Roboto Condensed" panose="020B0604020202020204" charset="0"/>
                <a:ea typeface="Roboto Condensed" panose="020B0604020202020204" charset="0"/>
              </a:rPr>
              <a:t>Susceptible to false positives and can be defeated with a slow encryption process</a:t>
            </a:r>
          </a:p>
        </p:txBody>
      </p:sp>
      <p:cxnSp>
        <p:nvCxnSpPr>
          <p:cNvPr id="17" name="Straight Arrow Connector 16"/>
          <p:cNvCxnSpPr/>
          <p:nvPr/>
        </p:nvCxnSpPr>
        <p:spPr>
          <a:xfrm>
            <a:off x="4507606" y="2150772"/>
            <a:ext cx="1176830" cy="552266"/>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6578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7</a:t>
            </a:r>
            <a:endParaRPr lang="en" dirty="0"/>
          </a:p>
        </p:txBody>
      </p:sp>
      <p:sp>
        <p:nvSpPr>
          <p:cNvPr id="4" name="Rectangle 3"/>
          <p:cNvSpPr/>
          <p:nvPr/>
        </p:nvSpPr>
        <p:spPr>
          <a:xfrm>
            <a:off x="336884" y="1624201"/>
            <a:ext cx="8318978" cy="784830"/>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endParaRPr lang="en-US" sz="1000" dirty="0">
              <a:solidFill>
                <a:srgbClr val="263248"/>
              </a:solidFill>
              <a:latin typeface="Roboto Condensed" panose="020B0604020202020204" charset="0"/>
              <a:ea typeface="Roboto Condensed" panose="020B0604020202020204" charset="0"/>
            </a:endParaRPr>
          </a:p>
        </p:txBody>
      </p:sp>
      <p:sp>
        <p:nvSpPr>
          <p:cNvPr id="5" name="Rounded Rectangle 4"/>
          <p:cNvSpPr/>
          <p:nvPr/>
        </p:nvSpPr>
        <p:spPr>
          <a:xfrm>
            <a:off x="2881723" y="2703036"/>
            <a:ext cx="5605424"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200" dirty="0" smtClean="0">
                <a:latin typeface="Roboto Condensed" panose="020B0604020202020204" charset="0"/>
                <a:ea typeface="Roboto Condensed" panose="020B0604020202020204" charset="0"/>
              </a:rPr>
              <a:t>Requires modification </a:t>
            </a:r>
            <a:r>
              <a:rPr lang="en-US" sz="1200" dirty="0">
                <a:latin typeface="Roboto Condensed" panose="020B0604020202020204" charset="0"/>
                <a:ea typeface="Roboto Condensed" panose="020B0604020202020204" charset="0"/>
              </a:rPr>
              <a:t>in </a:t>
            </a:r>
            <a:r>
              <a:rPr lang="en-US" sz="1200" dirty="0" smtClean="0">
                <a:latin typeface="Roboto Condensed" panose="020B0604020202020204" charset="0"/>
                <a:ea typeface="Roboto Condensed" panose="020B0604020202020204" charset="0"/>
              </a:rPr>
              <a:t>OS </a:t>
            </a:r>
            <a:r>
              <a:rPr lang="en-US" sz="1200" dirty="0">
                <a:latin typeface="Roboto Condensed" panose="020B0604020202020204" charset="0"/>
                <a:ea typeface="Roboto Condensed" panose="020B0604020202020204" charset="0"/>
              </a:rPr>
              <a:t>kernel, which </a:t>
            </a:r>
            <a:r>
              <a:rPr lang="en-US" sz="1200" dirty="0" smtClean="0">
                <a:latin typeface="Roboto Condensed" panose="020B0604020202020204" charset="0"/>
                <a:ea typeface="Roboto Condensed" panose="020B0604020202020204" charset="0"/>
              </a:rPr>
              <a:t>may not </a:t>
            </a:r>
            <a:r>
              <a:rPr lang="en-US" sz="1200" dirty="0">
                <a:latin typeface="Roboto Condensed" panose="020B0604020202020204" charset="0"/>
                <a:ea typeface="Roboto Condensed" panose="020B0604020202020204" charset="0"/>
              </a:rPr>
              <a:t>be practical in many </a:t>
            </a:r>
            <a:r>
              <a:rPr lang="en-US" sz="1200" dirty="0" smtClean="0">
                <a:latin typeface="Roboto Condensed" panose="020B0604020202020204" charset="0"/>
                <a:ea typeface="Roboto Condensed" panose="020B0604020202020204" charset="0"/>
              </a:rPr>
              <a:t>real-life scenarios</a:t>
            </a:r>
          </a:p>
        </p:txBody>
      </p:sp>
      <p:cxnSp>
        <p:nvCxnSpPr>
          <p:cNvPr id="9" name="Straight Arrow Connector 8"/>
          <p:cNvCxnSpPr/>
          <p:nvPr/>
        </p:nvCxnSpPr>
        <p:spPr>
          <a:xfrm>
            <a:off x="4507606" y="2150772"/>
            <a:ext cx="1176830" cy="552266"/>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0274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7</a:t>
            </a:r>
            <a:endParaRPr lang="en" dirty="0"/>
          </a:p>
        </p:txBody>
      </p:sp>
      <p:sp>
        <p:nvSpPr>
          <p:cNvPr id="4" name="Rectangle 3"/>
          <p:cNvSpPr/>
          <p:nvPr/>
        </p:nvSpPr>
        <p:spPr>
          <a:xfrm>
            <a:off x="336884" y="1624201"/>
            <a:ext cx="8318978" cy="1169551"/>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Mercaldo</a:t>
            </a:r>
            <a:r>
              <a:rPr lang="en-US" sz="1000" dirty="0">
                <a:solidFill>
                  <a:srgbClr val="263248"/>
                </a:solidFill>
                <a:latin typeface="Roboto Condensed" panose="020B0604020202020204" charset="0"/>
                <a:ea typeface="Roboto Condensed" panose="020B0604020202020204" charset="0"/>
              </a:rPr>
              <a:t>, V. </a:t>
            </a:r>
            <a:r>
              <a:rPr lang="en-US" sz="1000" dirty="0" err="1">
                <a:solidFill>
                  <a:srgbClr val="263248"/>
                </a:solidFill>
                <a:latin typeface="Roboto Condensed" panose="020B0604020202020204" charset="0"/>
                <a:ea typeface="Roboto Condensed" panose="020B0604020202020204" charset="0"/>
              </a:rPr>
              <a:t>Nardone</a:t>
            </a:r>
            <a:r>
              <a:rPr lang="en-US" sz="1000" dirty="0">
                <a:solidFill>
                  <a:srgbClr val="263248"/>
                </a:solidFill>
                <a:latin typeface="Roboto Condensed" panose="020B0604020202020204" charset="0"/>
                <a:ea typeface="Roboto Condensed" panose="020B0604020202020204" charset="0"/>
              </a:rPr>
              <a:t>, A. </a:t>
            </a:r>
            <a:r>
              <a:rPr lang="en-US" sz="1000" dirty="0" err="1">
                <a:solidFill>
                  <a:srgbClr val="263248"/>
                </a:solidFill>
                <a:latin typeface="Roboto Condensed" panose="020B0604020202020204" charset="0"/>
                <a:ea typeface="Roboto Condensed" panose="020B0604020202020204" charset="0"/>
              </a:rPr>
              <a:t>Santone</a:t>
            </a:r>
            <a:r>
              <a:rPr lang="en-US" sz="1000" dirty="0">
                <a:solidFill>
                  <a:srgbClr val="263248"/>
                </a:solidFill>
                <a:latin typeface="Roboto Condensed" panose="020B0604020202020204" charset="0"/>
                <a:ea typeface="Roboto Condensed" panose="020B0604020202020204" charset="0"/>
              </a:rPr>
              <a:t>, and C. A. </a:t>
            </a:r>
            <a:r>
              <a:rPr lang="en-US" sz="1000" dirty="0" err="1">
                <a:solidFill>
                  <a:srgbClr val="263248"/>
                </a:solidFill>
                <a:latin typeface="Roboto Condensed" panose="020B0604020202020204" charset="0"/>
                <a:ea typeface="Roboto Condensed" panose="020B0604020202020204" charset="0"/>
              </a:rPr>
              <a:t>Visaggio</a:t>
            </a:r>
            <a:r>
              <a:rPr lang="en-US" sz="1000" dirty="0">
                <a:solidFill>
                  <a:srgbClr val="263248"/>
                </a:solidFill>
                <a:latin typeface="Roboto Condensed" panose="020B0604020202020204" charset="0"/>
                <a:ea typeface="Roboto Condensed" panose="020B0604020202020204" charset="0"/>
              </a:rPr>
              <a:t>, “Ransomware steals your phone. formal methods rescue it,” in International Conference on Formal Techniques for Distributed Objects, Components, and Systems. Springer, 2016, pp. 212–221</a:t>
            </a:r>
            <a:r>
              <a:rPr lang="en-US" sz="1000" dirty="0" smtClean="0">
                <a:solidFill>
                  <a:srgbClr val="263248"/>
                </a:solidFill>
                <a:latin typeface="Roboto Condensed" panose="020B0604020202020204" charset="0"/>
                <a:ea typeface="Roboto Condensed" panose="020B0604020202020204" charset="0"/>
              </a:rPr>
              <a:t>.</a:t>
            </a:r>
            <a:endParaRPr lang="en-US" sz="1000" dirty="0">
              <a:solidFill>
                <a:srgbClr val="263248"/>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1249190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7</a:t>
            </a:r>
            <a:endParaRPr lang="en" dirty="0"/>
          </a:p>
        </p:txBody>
      </p:sp>
      <p:sp>
        <p:nvSpPr>
          <p:cNvPr id="4" name="Rectangle 3"/>
          <p:cNvSpPr/>
          <p:nvPr/>
        </p:nvSpPr>
        <p:spPr>
          <a:xfrm>
            <a:off x="336884" y="1624201"/>
            <a:ext cx="8318978" cy="1169551"/>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Mercaldo</a:t>
            </a:r>
            <a:r>
              <a:rPr lang="en-US" sz="1000" dirty="0">
                <a:solidFill>
                  <a:srgbClr val="263248"/>
                </a:solidFill>
                <a:latin typeface="Roboto Condensed" panose="020B0604020202020204" charset="0"/>
                <a:ea typeface="Roboto Condensed" panose="020B0604020202020204" charset="0"/>
              </a:rPr>
              <a:t>, V. </a:t>
            </a:r>
            <a:r>
              <a:rPr lang="en-US" sz="1000" dirty="0" err="1">
                <a:solidFill>
                  <a:srgbClr val="263248"/>
                </a:solidFill>
                <a:latin typeface="Roboto Condensed" panose="020B0604020202020204" charset="0"/>
                <a:ea typeface="Roboto Condensed" panose="020B0604020202020204" charset="0"/>
              </a:rPr>
              <a:t>Nardone</a:t>
            </a:r>
            <a:r>
              <a:rPr lang="en-US" sz="1000" dirty="0">
                <a:solidFill>
                  <a:srgbClr val="263248"/>
                </a:solidFill>
                <a:latin typeface="Roboto Condensed" panose="020B0604020202020204" charset="0"/>
                <a:ea typeface="Roboto Condensed" panose="020B0604020202020204" charset="0"/>
              </a:rPr>
              <a:t>, A. </a:t>
            </a:r>
            <a:r>
              <a:rPr lang="en-US" sz="1000" dirty="0" err="1">
                <a:solidFill>
                  <a:srgbClr val="263248"/>
                </a:solidFill>
                <a:latin typeface="Roboto Condensed" panose="020B0604020202020204" charset="0"/>
                <a:ea typeface="Roboto Condensed" panose="020B0604020202020204" charset="0"/>
              </a:rPr>
              <a:t>Santone</a:t>
            </a:r>
            <a:r>
              <a:rPr lang="en-US" sz="1000" dirty="0">
                <a:solidFill>
                  <a:srgbClr val="263248"/>
                </a:solidFill>
                <a:latin typeface="Roboto Condensed" panose="020B0604020202020204" charset="0"/>
                <a:ea typeface="Roboto Condensed" panose="020B0604020202020204" charset="0"/>
              </a:rPr>
              <a:t>, and C. A. </a:t>
            </a:r>
            <a:r>
              <a:rPr lang="en-US" sz="1000" dirty="0" err="1">
                <a:solidFill>
                  <a:srgbClr val="263248"/>
                </a:solidFill>
                <a:latin typeface="Roboto Condensed" panose="020B0604020202020204" charset="0"/>
                <a:ea typeface="Roboto Condensed" panose="020B0604020202020204" charset="0"/>
              </a:rPr>
              <a:t>Visaggio</a:t>
            </a:r>
            <a:r>
              <a:rPr lang="en-US" sz="1000" dirty="0">
                <a:solidFill>
                  <a:srgbClr val="263248"/>
                </a:solidFill>
                <a:latin typeface="Roboto Condensed" panose="020B0604020202020204" charset="0"/>
                <a:ea typeface="Roboto Condensed" panose="020B0604020202020204" charset="0"/>
              </a:rPr>
              <a:t>, “Ransomware steals your phone. formal methods rescue it,” in International Conference on Formal Techniques for Distributed Objects, Components, and Systems. Springer, 2016, pp. 212–221</a:t>
            </a:r>
            <a:r>
              <a:rPr lang="en-US" sz="1000" dirty="0" smtClean="0">
                <a:solidFill>
                  <a:srgbClr val="263248"/>
                </a:solidFill>
                <a:latin typeface="Roboto Condensed" panose="020B0604020202020204" charset="0"/>
                <a:ea typeface="Roboto Condensed" panose="020B0604020202020204" charset="0"/>
              </a:rPr>
              <a:t>.</a:t>
            </a:r>
            <a:endParaRPr lang="en-US" sz="1000" dirty="0">
              <a:solidFill>
                <a:srgbClr val="263248"/>
              </a:solidFill>
              <a:latin typeface="Roboto Condensed" panose="020B0604020202020204" charset="0"/>
              <a:ea typeface="Roboto Condensed" panose="020B0604020202020204" charset="0"/>
            </a:endParaRPr>
          </a:p>
        </p:txBody>
      </p:sp>
      <p:sp>
        <p:nvSpPr>
          <p:cNvPr id="7" name="Rounded Rectangle 6"/>
          <p:cNvSpPr/>
          <p:nvPr/>
        </p:nvSpPr>
        <p:spPr>
          <a:xfrm>
            <a:off x="4839296" y="3073011"/>
            <a:ext cx="1613004"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High in False Positives</a:t>
            </a:r>
          </a:p>
        </p:txBody>
      </p:sp>
      <p:cxnSp>
        <p:nvCxnSpPr>
          <p:cNvPr id="9" name="Straight Arrow Connector 8"/>
          <p:cNvCxnSpPr>
            <a:endCxn id="7" idx="0"/>
          </p:cNvCxnSpPr>
          <p:nvPr/>
        </p:nvCxnSpPr>
        <p:spPr>
          <a:xfrm>
            <a:off x="4417454" y="2575775"/>
            <a:ext cx="1228344" cy="497236"/>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82978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7</a:t>
            </a:r>
            <a:endParaRPr lang="en" dirty="0"/>
          </a:p>
        </p:txBody>
      </p:sp>
      <p:sp>
        <p:nvSpPr>
          <p:cNvPr id="4" name="Rectangle 3"/>
          <p:cNvSpPr/>
          <p:nvPr/>
        </p:nvSpPr>
        <p:spPr>
          <a:xfrm>
            <a:off x="336884" y="1624201"/>
            <a:ext cx="8318978" cy="1400383"/>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Mercaldo</a:t>
            </a:r>
            <a:r>
              <a:rPr lang="en-US" sz="1000" dirty="0">
                <a:solidFill>
                  <a:srgbClr val="263248"/>
                </a:solidFill>
                <a:latin typeface="Roboto Condensed" panose="020B0604020202020204" charset="0"/>
                <a:ea typeface="Roboto Condensed" panose="020B0604020202020204" charset="0"/>
              </a:rPr>
              <a:t>, V. </a:t>
            </a:r>
            <a:r>
              <a:rPr lang="en-US" sz="1000" dirty="0" err="1">
                <a:solidFill>
                  <a:srgbClr val="263248"/>
                </a:solidFill>
                <a:latin typeface="Roboto Condensed" panose="020B0604020202020204" charset="0"/>
                <a:ea typeface="Roboto Condensed" panose="020B0604020202020204" charset="0"/>
              </a:rPr>
              <a:t>Nardone</a:t>
            </a:r>
            <a:r>
              <a:rPr lang="en-US" sz="1000" dirty="0">
                <a:solidFill>
                  <a:srgbClr val="263248"/>
                </a:solidFill>
                <a:latin typeface="Roboto Condensed" panose="020B0604020202020204" charset="0"/>
                <a:ea typeface="Roboto Condensed" panose="020B0604020202020204" charset="0"/>
              </a:rPr>
              <a:t>, A. </a:t>
            </a:r>
            <a:r>
              <a:rPr lang="en-US" sz="1000" dirty="0" err="1">
                <a:solidFill>
                  <a:srgbClr val="263248"/>
                </a:solidFill>
                <a:latin typeface="Roboto Condensed" panose="020B0604020202020204" charset="0"/>
                <a:ea typeface="Roboto Condensed" panose="020B0604020202020204" charset="0"/>
              </a:rPr>
              <a:t>Santone</a:t>
            </a:r>
            <a:r>
              <a:rPr lang="en-US" sz="1000" dirty="0">
                <a:solidFill>
                  <a:srgbClr val="263248"/>
                </a:solidFill>
                <a:latin typeface="Roboto Condensed" panose="020B0604020202020204" charset="0"/>
                <a:ea typeface="Roboto Condensed" panose="020B0604020202020204" charset="0"/>
              </a:rPr>
              <a:t>, and C. A. </a:t>
            </a:r>
            <a:r>
              <a:rPr lang="en-US" sz="1000" dirty="0" err="1">
                <a:solidFill>
                  <a:srgbClr val="263248"/>
                </a:solidFill>
                <a:latin typeface="Roboto Condensed" panose="020B0604020202020204" charset="0"/>
                <a:ea typeface="Roboto Condensed" panose="020B0604020202020204" charset="0"/>
              </a:rPr>
              <a:t>Visaggio</a:t>
            </a:r>
            <a:r>
              <a:rPr lang="en-US" sz="1000" dirty="0">
                <a:solidFill>
                  <a:srgbClr val="263248"/>
                </a:solidFill>
                <a:latin typeface="Roboto Condensed" panose="020B0604020202020204" charset="0"/>
                <a:ea typeface="Roboto Condensed" panose="020B0604020202020204" charset="0"/>
              </a:rPr>
              <a:t>, “Ransomware steals your phone. formal methods rescue it,” in International Conference on Formal Techniques for Distributed Objects, Components, and Systems. Springer, 2016, pp. 212–221</a:t>
            </a:r>
            <a:r>
              <a:rPr lang="en-US" sz="1000" dirty="0" smtClean="0">
                <a:solidFill>
                  <a:srgbClr val="263248"/>
                </a:solidFill>
                <a:latin typeface="Roboto Condensed" panose="020B0604020202020204" charset="0"/>
                <a:ea typeface="Roboto Condensed" panose="020B0604020202020204" charset="0"/>
              </a:rPr>
              <a:t>.</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a:solidFill>
                  <a:srgbClr val="263248"/>
                </a:solidFill>
                <a:latin typeface="Roboto Condensed" panose="020B0604020202020204" charset="0"/>
                <a:ea typeface="Roboto Condensed" panose="020B0604020202020204" charset="0"/>
              </a:rPr>
              <a:t>C. Moore, “Detecting ransomware with honeypot techniques,” in Cyber-security and </a:t>
            </a:r>
            <a:r>
              <a:rPr lang="en-US" sz="1000" dirty="0" err="1">
                <a:solidFill>
                  <a:srgbClr val="263248"/>
                </a:solidFill>
                <a:latin typeface="Roboto Condensed" panose="020B0604020202020204" charset="0"/>
                <a:ea typeface="Roboto Condensed" panose="020B0604020202020204" charset="0"/>
              </a:rPr>
              <a:t>Cyberforensics</a:t>
            </a:r>
            <a:r>
              <a:rPr lang="en-US" sz="1000" dirty="0">
                <a:solidFill>
                  <a:srgbClr val="263248"/>
                </a:solidFill>
                <a:latin typeface="Roboto Condensed" panose="020B0604020202020204" charset="0"/>
                <a:ea typeface="Roboto Condensed" panose="020B0604020202020204" charset="0"/>
              </a:rPr>
              <a:t> Conference (CCC), 2016. IEEE, 2016, pp.77–81</a:t>
            </a:r>
            <a:r>
              <a:rPr lang="en-US" sz="1000" dirty="0" smtClean="0">
                <a:solidFill>
                  <a:srgbClr val="263248"/>
                </a:solidFill>
                <a:latin typeface="Roboto Condensed" panose="020B0604020202020204" charset="0"/>
                <a:ea typeface="Roboto Condensed" panose="020B0604020202020204" charset="0"/>
              </a:rPr>
              <a:t>.</a:t>
            </a:r>
            <a:endParaRPr lang="en-US" sz="1000" dirty="0">
              <a:solidFill>
                <a:srgbClr val="263248"/>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10124387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7</a:t>
            </a:r>
            <a:endParaRPr lang="en" dirty="0"/>
          </a:p>
        </p:txBody>
      </p:sp>
      <p:sp>
        <p:nvSpPr>
          <p:cNvPr id="4" name="Rectangle 3"/>
          <p:cNvSpPr/>
          <p:nvPr/>
        </p:nvSpPr>
        <p:spPr>
          <a:xfrm>
            <a:off x="336884" y="1624201"/>
            <a:ext cx="8318978" cy="1400383"/>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Mercaldo</a:t>
            </a:r>
            <a:r>
              <a:rPr lang="en-US" sz="1000" dirty="0">
                <a:solidFill>
                  <a:srgbClr val="263248"/>
                </a:solidFill>
                <a:latin typeface="Roboto Condensed" panose="020B0604020202020204" charset="0"/>
                <a:ea typeface="Roboto Condensed" panose="020B0604020202020204" charset="0"/>
              </a:rPr>
              <a:t>, V. </a:t>
            </a:r>
            <a:r>
              <a:rPr lang="en-US" sz="1000" dirty="0" err="1">
                <a:solidFill>
                  <a:srgbClr val="263248"/>
                </a:solidFill>
                <a:latin typeface="Roboto Condensed" panose="020B0604020202020204" charset="0"/>
                <a:ea typeface="Roboto Condensed" panose="020B0604020202020204" charset="0"/>
              </a:rPr>
              <a:t>Nardone</a:t>
            </a:r>
            <a:r>
              <a:rPr lang="en-US" sz="1000" dirty="0">
                <a:solidFill>
                  <a:srgbClr val="263248"/>
                </a:solidFill>
                <a:latin typeface="Roboto Condensed" panose="020B0604020202020204" charset="0"/>
                <a:ea typeface="Roboto Condensed" panose="020B0604020202020204" charset="0"/>
              </a:rPr>
              <a:t>, A. </a:t>
            </a:r>
            <a:r>
              <a:rPr lang="en-US" sz="1000" dirty="0" err="1">
                <a:solidFill>
                  <a:srgbClr val="263248"/>
                </a:solidFill>
                <a:latin typeface="Roboto Condensed" panose="020B0604020202020204" charset="0"/>
                <a:ea typeface="Roboto Condensed" panose="020B0604020202020204" charset="0"/>
              </a:rPr>
              <a:t>Santone</a:t>
            </a:r>
            <a:r>
              <a:rPr lang="en-US" sz="1000" dirty="0">
                <a:solidFill>
                  <a:srgbClr val="263248"/>
                </a:solidFill>
                <a:latin typeface="Roboto Condensed" panose="020B0604020202020204" charset="0"/>
                <a:ea typeface="Roboto Condensed" panose="020B0604020202020204" charset="0"/>
              </a:rPr>
              <a:t>, and C. A. </a:t>
            </a:r>
            <a:r>
              <a:rPr lang="en-US" sz="1000" dirty="0" err="1">
                <a:solidFill>
                  <a:srgbClr val="263248"/>
                </a:solidFill>
                <a:latin typeface="Roboto Condensed" panose="020B0604020202020204" charset="0"/>
                <a:ea typeface="Roboto Condensed" panose="020B0604020202020204" charset="0"/>
              </a:rPr>
              <a:t>Visaggio</a:t>
            </a:r>
            <a:r>
              <a:rPr lang="en-US" sz="1000" dirty="0">
                <a:solidFill>
                  <a:srgbClr val="263248"/>
                </a:solidFill>
                <a:latin typeface="Roboto Condensed" panose="020B0604020202020204" charset="0"/>
                <a:ea typeface="Roboto Condensed" panose="020B0604020202020204" charset="0"/>
              </a:rPr>
              <a:t>, “Ransomware steals your phone. formal methods rescue it,” in International Conference on Formal Techniques for Distributed Objects, Components, and Systems. Springer, 2016, pp. 212–221</a:t>
            </a:r>
            <a:r>
              <a:rPr lang="en-US" sz="1000" dirty="0" smtClean="0">
                <a:solidFill>
                  <a:srgbClr val="263248"/>
                </a:solidFill>
                <a:latin typeface="Roboto Condensed" panose="020B0604020202020204" charset="0"/>
                <a:ea typeface="Roboto Condensed" panose="020B0604020202020204" charset="0"/>
              </a:rPr>
              <a:t>.</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a:solidFill>
                  <a:srgbClr val="263248"/>
                </a:solidFill>
                <a:latin typeface="Roboto Condensed" panose="020B0604020202020204" charset="0"/>
                <a:ea typeface="Roboto Condensed" panose="020B0604020202020204" charset="0"/>
              </a:rPr>
              <a:t>C. Moore, “Detecting ransomware with honeypot techniques,” in Cyber-security and </a:t>
            </a:r>
            <a:r>
              <a:rPr lang="en-US" sz="1000" dirty="0" err="1">
                <a:solidFill>
                  <a:srgbClr val="263248"/>
                </a:solidFill>
                <a:latin typeface="Roboto Condensed" panose="020B0604020202020204" charset="0"/>
                <a:ea typeface="Roboto Condensed" panose="020B0604020202020204" charset="0"/>
              </a:rPr>
              <a:t>Cyberforensics</a:t>
            </a:r>
            <a:r>
              <a:rPr lang="en-US" sz="1000" dirty="0">
                <a:solidFill>
                  <a:srgbClr val="263248"/>
                </a:solidFill>
                <a:latin typeface="Roboto Condensed" panose="020B0604020202020204" charset="0"/>
                <a:ea typeface="Roboto Condensed" panose="020B0604020202020204" charset="0"/>
              </a:rPr>
              <a:t> Conference (CCC), 2016. IEEE, 2016, pp.77–81</a:t>
            </a:r>
            <a:r>
              <a:rPr lang="en-US" sz="1000" dirty="0" smtClean="0">
                <a:solidFill>
                  <a:srgbClr val="263248"/>
                </a:solidFill>
                <a:latin typeface="Roboto Condensed" panose="020B0604020202020204" charset="0"/>
                <a:ea typeface="Roboto Condensed" panose="020B0604020202020204" charset="0"/>
              </a:rPr>
              <a:t>.</a:t>
            </a:r>
            <a:endParaRPr lang="en-US" sz="1000" dirty="0">
              <a:solidFill>
                <a:srgbClr val="263248"/>
              </a:solidFill>
              <a:latin typeface="Roboto Condensed" panose="020B0604020202020204" charset="0"/>
              <a:ea typeface="Roboto Condensed" panose="020B0604020202020204" charset="0"/>
            </a:endParaRPr>
          </a:p>
        </p:txBody>
      </p:sp>
      <p:sp>
        <p:nvSpPr>
          <p:cNvPr id="8" name="Rounded Rectangle 7"/>
          <p:cNvSpPr/>
          <p:nvPr/>
        </p:nvSpPr>
        <p:spPr>
          <a:xfrm>
            <a:off x="4391696" y="3276142"/>
            <a:ext cx="2975020"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Can </a:t>
            </a:r>
            <a:r>
              <a:rPr lang="en-US" sz="1200" dirty="0">
                <a:latin typeface="Roboto Condensed" panose="020B0604020202020204" charset="0"/>
                <a:ea typeface="Roboto Condensed" panose="020B0604020202020204" charset="0"/>
              </a:rPr>
              <a:t>be bypassed if honeypot bait is not </a:t>
            </a:r>
            <a:r>
              <a:rPr lang="en-US" sz="1200" dirty="0" smtClean="0">
                <a:latin typeface="Roboto Condensed" panose="020B0604020202020204" charset="0"/>
                <a:ea typeface="Roboto Condensed" panose="020B0604020202020204" charset="0"/>
              </a:rPr>
              <a:t>taken</a:t>
            </a:r>
            <a:endParaRPr lang="en-US" sz="1200" dirty="0">
              <a:latin typeface="Roboto Condensed" panose="020B0604020202020204" charset="0"/>
              <a:ea typeface="Roboto Condensed" panose="020B0604020202020204" charset="0"/>
            </a:endParaRPr>
          </a:p>
        </p:txBody>
      </p:sp>
      <p:cxnSp>
        <p:nvCxnSpPr>
          <p:cNvPr id="10" name="Straight Arrow Connector 9"/>
          <p:cNvCxnSpPr>
            <a:endCxn id="8" idx="0"/>
          </p:cNvCxnSpPr>
          <p:nvPr/>
        </p:nvCxnSpPr>
        <p:spPr>
          <a:xfrm>
            <a:off x="4997003" y="2912010"/>
            <a:ext cx="882203" cy="364132"/>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45249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7</a:t>
            </a:r>
            <a:endParaRPr lang="en" dirty="0"/>
          </a:p>
        </p:txBody>
      </p:sp>
      <p:sp>
        <p:nvSpPr>
          <p:cNvPr id="4" name="Rectangle 3"/>
          <p:cNvSpPr/>
          <p:nvPr/>
        </p:nvSpPr>
        <p:spPr>
          <a:xfrm>
            <a:off x="336884" y="1624201"/>
            <a:ext cx="8318978" cy="1785104"/>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Mercaldo</a:t>
            </a:r>
            <a:r>
              <a:rPr lang="en-US" sz="1000" dirty="0">
                <a:solidFill>
                  <a:srgbClr val="263248"/>
                </a:solidFill>
                <a:latin typeface="Roboto Condensed" panose="020B0604020202020204" charset="0"/>
                <a:ea typeface="Roboto Condensed" panose="020B0604020202020204" charset="0"/>
              </a:rPr>
              <a:t>, V. </a:t>
            </a:r>
            <a:r>
              <a:rPr lang="en-US" sz="1000" dirty="0" err="1">
                <a:solidFill>
                  <a:srgbClr val="263248"/>
                </a:solidFill>
                <a:latin typeface="Roboto Condensed" panose="020B0604020202020204" charset="0"/>
                <a:ea typeface="Roboto Condensed" panose="020B0604020202020204" charset="0"/>
              </a:rPr>
              <a:t>Nardone</a:t>
            </a:r>
            <a:r>
              <a:rPr lang="en-US" sz="1000" dirty="0">
                <a:solidFill>
                  <a:srgbClr val="263248"/>
                </a:solidFill>
                <a:latin typeface="Roboto Condensed" panose="020B0604020202020204" charset="0"/>
                <a:ea typeface="Roboto Condensed" panose="020B0604020202020204" charset="0"/>
              </a:rPr>
              <a:t>, A. </a:t>
            </a:r>
            <a:r>
              <a:rPr lang="en-US" sz="1000" dirty="0" err="1">
                <a:solidFill>
                  <a:srgbClr val="263248"/>
                </a:solidFill>
                <a:latin typeface="Roboto Condensed" panose="020B0604020202020204" charset="0"/>
                <a:ea typeface="Roboto Condensed" panose="020B0604020202020204" charset="0"/>
              </a:rPr>
              <a:t>Santone</a:t>
            </a:r>
            <a:r>
              <a:rPr lang="en-US" sz="1000" dirty="0">
                <a:solidFill>
                  <a:srgbClr val="263248"/>
                </a:solidFill>
                <a:latin typeface="Roboto Condensed" panose="020B0604020202020204" charset="0"/>
                <a:ea typeface="Roboto Condensed" panose="020B0604020202020204" charset="0"/>
              </a:rPr>
              <a:t>, and C. A. </a:t>
            </a:r>
            <a:r>
              <a:rPr lang="en-US" sz="1000" dirty="0" err="1">
                <a:solidFill>
                  <a:srgbClr val="263248"/>
                </a:solidFill>
                <a:latin typeface="Roboto Condensed" panose="020B0604020202020204" charset="0"/>
                <a:ea typeface="Roboto Condensed" panose="020B0604020202020204" charset="0"/>
              </a:rPr>
              <a:t>Visaggio</a:t>
            </a:r>
            <a:r>
              <a:rPr lang="en-US" sz="1000" dirty="0">
                <a:solidFill>
                  <a:srgbClr val="263248"/>
                </a:solidFill>
                <a:latin typeface="Roboto Condensed" panose="020B0604020202020204" charset="0"/>
                <a:ea typeface="Roboto Condensed" panose="020B0604020202020204" charset="0"/>
              </a:rPr>
              <a:t>, “Ransomware steals your phone. formal methods rescue it,” in International Conference on Formal Techniques for Distributed Objects, Components, and Systems. Springer, 2016, pp. 212–221</a:t>
            </a:r>
            <a:r>
              <a:rPr lang="en-US" sz="1000" dirty="0" smtClean="0">
                <a:solidFill>
                  <a:srgbClr val="263248"/>
                </a:solidFill>
                <a:latin typeface="Roboto Condensed" panose="020B0604020202020204" charset="0"/>
                <a:ea typeface="Roboto Condensed" panose="020B0604020202020204" charset="0"/>
              </a:rPr>
              <a:t>.</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a:solidFill>
                  <a:srgbClr val="263248"/>
                </a:solidFill>
                <a:latin typeface="Roboto Condensed" panose="020B0604020202020204" charset="0"/>
                <a:ea typeface="Roboto Condensed" panose="020B0604020202020204" charset="0"/>
              </a:rPr>
              <a:t>C. Moore, “Detecting ransomware with honeypot techniques,” in Cyber-security and </a:t>
            </a:r>
            <a:r>
              <a:rPr lang="en-US" sz="1000" dirty="0" err="1">
                <a:solidFill>
                  <a:srgbClr val="263248"/>
                </a:solidFill>
                <a:latin typeface="Roboto Condensed" panose="020B0604020202020204" charset="0"/>
                <a:ea typeface="Roboto Condensed" panose="020B0604020202020204" charset="0"/>
              </a:rPr>
              <a:t>Cyberforensics</a:t>
            </a:r>
            <a:r>
              <a:rPr lang="en-US" sz="1000" dirty="0">
                <a:solidFill>
                  <a:srgbClr val="263248"/>
                </a:solidFill>
                <a:latin typeface="Roboto Condensed" panose="020B0604020202020204" charset="0"/>
                <a:ea typeface="Roboto Condensed" panose="020B0604020202020204" charset="0"/>
              </a:rPr>
              <a:t> Conference (CCC), 2016. IEEE, 2016, pp.77–81</a:t>
            </a:r>
            <a:r>
              <a:rPr lang="en-US" sz="1000" dirty="0" smtClean="0">
                <a:solidFill>
                  <a:srgbClr val="263248"/>
                </a:solidFill>
                <a:latin typeface="Roboto Condensed" panose="020B0604020202020204" charset="0"/>
                <a:ea typeface="Roboto Condensed" panose="020B0604020202020204" charset="0"/>
              </a:rPr>
              <a:t>.</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a:solidFill>
                  <a:srgbClr val="263248"/>
                </a:solidFill>
                <a:latin typeface="Roboto Condensed" panose="020B0604020202020204" charset="0"/>
                <a:ea typeface="Roboto Condensed" panose="020B0604020202020204" charset="0"/>
              </a:rPr>
              <a:t>N. </a:t>
            </a:r>
            <a:r>
              <a:rPr lang="en-US" sz="1000" dirty="0" err="1">
                <a:solidFill>
                  <a:srgbClr val="263248"/>
                </a:solidFill>
                <a:latin typeface="Roboto Condensed" panose="020B0604020202020204" charset="0"/>
                <a:ea typeface="Roboto Condensed" panose="020B0604020202020204" charset="0"/>
              </a:rPr>
              <a:t>Scaife</a:t>
            </a:r>
            <a:r>
              <a:rPr lang="en-US" sz="1000" dirty="0">
                <a:solidFill>
                  <a:srgbClr val="263248"/>
                </a:solidFill>
                <a:latin typeface="Roboto Condensed" panose="020B0604020202020204" charset="0"/>
                <a:ea typeface="Roboto Condensed" panose="020B0604020202020204" charset="0"/>
              </a:rPr>
              <a:t>, H. Carter, P. </a:t>
            </a:r>
            <a:r>
              <a:rPr lang="en-US" sz="1000" dirty="0" err="1">
                <a:solidFill>
                  <a:srgbClr val="263248"/>
                </a:solidFill>
                <a:latin typeface="Roboto Condensed" panose="020B0604020202020204" charset="0"/>
                <a:ea typeface="Roboto Condensed" panose="020B0604020202020204" charset="0"/>
              </a:rPr>
              <a:t>Traynor</a:t>
            </a:r>
            <a:r>
              <a:rPr lang="en-US" sz="1000" dirty="0">
                <a:solidFill>
                  <a:srgbClr val="263248"/>
                </a:solidFill>
                <a:latin typeface="Roboto Condensed" panose="020B0604020202020204" charset="0"/>
                <a:ea typeface="Roboto Condensed" panose="020B0604020202020204" charset="0"/>
              </a:rPr>
              <a:t>, and K. R. Butler, “</a:t>
            </a:r>
            <a:r>
              <a:rPr lang="en-US" sz="1000" dirty="0" err="1">
                <a:solidFill>
                  <a:srgbClr val="263248"/>
                </a:solidFill>
                <a:latin typeface="Roboto Condensed" panose="020B0604020202020204" charset="0"/>
                <a:ea typeface="Roboto Condensed" panose="020B0604020202020204" charset="0"/>
              </a:rPr>
              <a:t>Cryptolock</a:t>
            </a:r>
            <a:r>
              <a:rPr lang="en-US" sz="1000" dirty="0">
                <a:solidFill>
                  <a:srgbClr val="263248"/>
                </a:solidFill>
                <a:latin typeface="Roboto Condensed" panose="020B0604020202020204" charset="0"/>
                <a:ea typeface="Roboto Condensed" panose="020B0604020202020204" charset="0"/>
              </a:rPr>
              <a:t> (and </a:t>
            </a:r>
            <a:r>
              <a:rPr lang="en-US" sz="1000" dirty="0" err="1">
                <a:solidFill>
                  <a:srgbClr val="263248"/>
                </a:solidFill>
                <a:latin typeface="Roboto Condensed" panose="020B0604020202020204" charset="0"/>
                <a:ea typeface="Roboto Condensed" panose="020B0604020202020204" charset="0"/>
              </a:rPr>
              <a:t>dropit</a:t>
            </a:r>
            <a:r>
              <a:rPr lang="en-US" sz="1000" dirty="0">
                <a:solidFill>
                  <a:srgbClr val="263248"/>
                </a:solidFill>
                <a:latin typeface="Roboto Condensed" panose="020B0604020202020204" charset="0"/>
                <a:ea typeface="Roboto Condensed" panose="020B0604020202020204" charset="0"/>
              </a:rPr>
              <a:t>): stopping ransomware attacks on user data,” in Distributed Computing Systems (ICDCS), 2016 IEEE 36th International Conference on. IEEE, 2016, pp. 303–312</a:t>
            </a:r>
          </a:p>
        </p:txBody>
      </p:sp>
    </p:spTree>
    <p:extLst>
      <p:ext uri="{BB962C8B-B14F-4D97-AF65-F5344CB8AC3E}">
        <p14:creationId xmlns:p14="http://schemas.microsoft.com/office/powerpoint/2010/main" val="1488418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7</a:t>
            </a:r>
            <a:endParaRPr lang="en" dirty="0"/>
          </a:p>
        </p:txBody>
      </p:sp>
      <p:sp>
        <p:nvSpPr>
          <p:cNvPr id="4" name="Rectangle 3"/>
          <p:cNvSpPr/>
          <p:nvPr/>
        </p:nvSpPr>
        <p:spPr>
          <a:xfrm>
            <a:off x="336884" y="1624201"/>
            <a:ext cx="8318978" cy="1785104"/>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Mercaldo</a:t>
            </a:r>
            <a:r>
              <a:rPr lang="en-US" sz="1000" dirty="0">
                <a:solidFill>
                  <a:srgbClr val="263248"/>
                </a:solidFill>
                <a:latin typeface="Roboto Condensed" panose="020B0604020202020204" charset="0"/>
                <a:ea typeface="Roboto Condensed" panose="020B0604020202020204" charset="0"/>
              </a:rPr>
              <a:t>, V. </a:t>
            </a:r>
            <a:r>
              <a:rPr lang="en-US" sz="1000" dirty="0" err="1">
                <a:solidFill>
                  <a:srgbClr val="263248"/>
                </a:solidFill>
                <a:latin typeface="Roboto Condensed" panose="020B0604020202020204" charset="0"/>
                <a:ea typeface="Roboto Condensed" panose="020B0604020202020204" charset="0"/>
              </a:rPr>
              <a:t>Nardone</a:t>
            </a:r>
            <a:r>
              <a:rPr lang="en-US" sz="1000" dirty="0">
                <a:solidFill>
                  <a:srgbClr val="263248"/>
                </a:solidFill>
                <a:latin typeface="Roboto Condensed" panose="020B0604020202020204" charset="0"/>
                <a:ea typeface="Roboto Condensed" panose="020B0604020202020204" charset="0"/>
              </a:rPr>
              <a:t>, A. </a:t>
            </a:r>
            <a:r>
              <a:rPr lang="en-US" sz="1000" dirty="0" err="1">
                <a:solidFill>
                  <a:srgbClr val="263248"/>
                </a:solidFill>
                <a:latin typeface="Roboto Condensed" panose="020B0604020202020204" charset="0"/>
                <a:ea typeface="Roboto Condensed" panose="020B0604020202020204" charset="0"/>
              </a:rPr>
              <a:t>Santone</a:t>
            </a:r>
            <a:r>
              <a:rPr lang="en-US" sz="1000" dirty="0">
                <a:solidFill>
                  <a:srgbClr val="263248"/>
                </a:solidFill>
                <a:latin typeface="Roboto Condensed" panose="020B0604020202020204" charset="0"/>
                <a:ea typeface="Roboto Condensed" panose="020B0604020202020204" charset="0"/>
              </a:rPr>
              <a:t>, and C. A. </a:t>
            </a:r>
            <a:r>
              <a:rPr lang="en-US" sz="1000" dirty="0" err="1">
                <a:solidFill>
                  <a:srgbClr val="263248"/>
                </a:solidFill>
                <a:latin typeface="Roboto Condensed" panose="020B0604020202020204" charset="0"/>
                <a:ea typeface="Roboto Condensed" panose="020B0604020202020204" charset="0"/>
              </a:rPr>
              <a:t>Visaggio</a:t>
            </a:r>
            <a:r>
              <a:rPr lang="en-US" sz="1000" dirty="0">
                <a:solidFill>
                  <a:srgbClr val="263248"/>
                </a:solidFill>
                <a:latin typeface="Roboto Condensed" panose="020B0604020202020204" charset="0"/>
                <a:ea typeface="Roboto Condensed" panose="020B0604020202020204" charset="0"/>
              </a:rPr>
              <a:t>, “Ransomware steals your phone. formal methods rescue it,” in International Conference on Formal Techniques for Distributed Objects, Components, and Systems. Springer, 2016, pp. 212–221</a:t>
            </a:r>
            <a:r>
              <a:rPr lang="en-US" sz="1000" dirty="0" smtClean="0">
                <a:solidFill>
                  <a:srgbClr val="263248"/>
                </a:solidFill>
                <a:latin typeface="Roboto Condensed" panose="020B0604020202020204" charset="0"/>
                <a:ea typeface="Roboto Condensed" panose="020B0604020202020204" charset="0"/>
              </a:rPr>
              <a:t>.</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a:solidFill>
                  <a:srgbClr val="263248"/>
                </a:solidFill>
                <a:latin typeface="Roboto Condensed" panose="020B0604020202020204" charset="0"/>
                <a:ea typeface="Roboto Condensed" panose="020B0604020202020204" charset="0"/>
              </a:rPr>
              <a:t>C. Moore, “Detecting ransomware with honeypot techniques,” in Cyber-security and </a:t>
            </a:r>
            <a:r>
              <a:rPr lang="en-US" sz="1000" dirty="0" err="1">
                <a:solidFill>
                  <a:srgbClr val="263248"/>
                </a:solidFill>
                <a:latin typeface="Roboto Condensed" panose="020B0604020202020204" charset="0"/>
                <a:ea typeface="Roboto Condensed" panose="020B0604020202020204" charset="0"/>
              </a:rPr>
              <a:t>Cyberforensics</a:t>
            </a:r>
            <a:r>
              <a:rPr lang="en-US" sz="1000" dirty="0">
                <a:solidFill>
                  <a:srgbClr val="263248"/>
                </a:solidFill>
                <a:latin typeface="Roboto Condensed" panose="020B0604020202020204" charset="0"/>
                <a:ea typeface="Roboto Condensed" panose="020B0604020202020204" charset="0"/>
              </a:rPr>
              <a:t> Conference (CCC), 2016. IEEE, 2016, pp.77–81</a:t>
            </a:r>
            <a:r>
              <a:rPr lang="en-US" sz="1000" dirty="0" smtClean="0">
                <a:solidFill>
                  <a:srgbClr val="263248"/>
                </a:solidFill>
                <a:latin typeface="Roboto Condensed" panose="020B0604020202020204" charset="0"/>
                <a:ea typeface="Roboto Condensed" panose="020B0604020202020204" charset="0"/>
              </a:rPr>
              <a:t>.</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a:solidFill>
                  <a:srgbClr val="263248"/>
                </a:solidFill>
                <a:latin typeface="Roboto Condensed" panose="020B0604020202020204" charset="0"/>
                <a:ea typeface="Roboto Condensed" panose="020B0604020202020204" charset="0"/>
              </a:rPr>
              <a:t>N. </a:t>
            </a:r>
            <a:r>
              <a:rPr lang="en-US" sz="1000" dirty="0" err="1">
                <a:solidFill>
                  <a:srgbClr val="263248"/>
                </a:solidFill>
                <a:latin typeface="Roboto Condensed" panose="020B0604020202020204" charset="0"/>
                <a:ea typeface="Roboto Condensed" panose="020B0604020202020204" charset="0"/>
              </a:rPr>
              <a:t>Scaife</a:t>
            </a:r>
            <a:r>
              <a:rPr lang="en-US" sz="1000" dirty="0">
                <a:solidFill>
                  <a:srgbClr val="263248"/>
                </a:solidFill>
                <a:latin typeface="Roboto Condensed" panose="020B0604020202020204" charset="0"/>
                <a:ea typeface="Roboto Condensed" panose="020B0604020202020204" charset="0"/>
              </a:rPr>
              <a:t>, H. Carter, P. </a:t>
            </a:r>
            <a:r>
              <a:rPr lang="en-US" sz="1000" dirty="0" err="1">
                <a:solidFill>
                  <a:srgbClr val="263248"/>
                </a:solidFill>
                <a:latin typeface="Roboto Condensed" panose="020B0604020202020204" charset="0"/>
                <a:ea typeface="Roboto Condensed" panose="020B0604020202020204" charset="0"/>
              </a:rPr>
              <a:t>Traynor</a:t>
            </a:r>
            <a:r>
              <a:rPr lang="en-US" sz="1000" dirty="0">
                <a:solidFill>
                  <a:srgbClr val="263248"/>
                </a:solidFill>
                <a:latin typeface="Roboto Condensed" panose="020B0604020202020204" charset="0"/>
                <a:ea typeface="Roboto Condensed" panose="020B0604020202020204" charset="0"/>
              </a:rPr>
              <a:t>, and K. R. Butler, “</a:t>
            </a:r>
            <a:r>
              <a:rPr lang="en-US" sz="1000" dirty="0" err="1">
                <a:solidFill>
                  <a:srgbClr val="263248"/>
                </a:solidFill>
                <a:latin typeface="Roboto Condensed" panose="020B0604020202020204" charset="0"/>
                <a:ea typeface="Roboto Condensed" panose="020B0604020202020204" charset="0"/>
              </a:rPr>
              <a:t>Cryptolock</a:t>
            </a:r>
            <a:r>
              <a:rPr lang="en-US" sz="1000" dirty="0">
                <a:solidFill>
                  <a:srgbClr val="263248"/>
                </a:solidFill>
                <a:latin typeface="Roboto Condensed" panose="020B0604020202020204" charset="0"/>
                <a:ea typeface="Roboto Condensed" panose="020B0604020202020204" charset="0"/>
              </a:rPr>
              <a:t> (and </a:t>
            </a:r>
            <a:r>
              <a:rPr lang="en-US" sz="1000" dirty="0" err="1">
                <a:solidFill>
                  <a:srgbClr val="263248"/>
                </a:solidFill>
                <a:latin typeface="Roboto Condensed" panose="020B0604020202020204" charset="0"/>
                <a:ea typeface="Roboto Condensed" panose="020B0604020202020204" charset="0"/>
              </a:rPr>
              <a:t>dropit</a:t>
            </a:r>
            <a:r>
              <a:rPr lang="en-US" sz="1000" dirty="0">
                <a:solidFill>
                  <a:srgbClr val="263248"/>
                </a:solidFill>
                <a:latin typeface="Roboto Condensed" panose="020B0604020202020204" charset="0"/>
                <a:ea typeface="Roboto Condensed" panose="020B0604020202020204" charset="0"/>
              </a:rPr>
              <a:t>): stopping ransomware attacks on user data,” in Distributed Computing Systems (ICDCS), 2016 IEEE 36th International Conference on. IEEE, 2016, pp. 303–312</a:t>
            </a:r>
          </a:p>
        </p:txBody>
      </p:sp>
      <p:sp>
        <p:nvSpPr>
          <p:cNvPr id="7" name="Rounded Rectangle 6"/>
          <p:cNvSpPr/>
          <p:nvPr/>
        </p:nvSpPr>
        <p:spPr>
          <a:xfrm>
            <a:off x="3992451" y="3481382"/>
            <a:ext cx="3773510"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latin typeface="Roboto Condensed" panose="020B0604020202020204" charset="0"/>
                <a:ea typeface="Roboto Condensed" panose="020B0604020202020204" charset="0"/>
              </a:rPr>
              <a:t>Needs Kernel Level modifications to detect ransomwares</a:t>
            </a:r>
          </a:p>
        </p:txBody>
      </p:sp>
      <p:cxnSp>
        <p:nvCxnSpPr>
          <p:cNvPr id="9" name="Straight Arrow Connector 8"/>
          <p:cNvCxnSpPr>
            <a:endCxn id="7" idx="0"/>
          </p:cNvCxnSpPr>
          <p:nvPr/>
        </p:nvCxnSpPr>
        <p:spPr>
          <a:xfrm>
            <a:off x="4958367" y="3117250"/>
            <a:ext cx="920839" cy="364132"/>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4442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7</a:t>
            </a:r>
            <a:endParaRPr lang="en" dirty="0"/>
          </a:p>
        </p:txBody>
      </p:sp>
      <p:sp>
        <p:nvSpPr>
          <p:cNvPr id="4" name="Rectangle 3"/>
          <p:cNvSpPr/>
          <p:nvPr/>
        </p:nvSpPr>
        <p:spPr>
          <a:xfrm>
            <a:off x="336884" y="1624201"/>
            <a:ext cx="8318978" cy="3016210"/>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Mercaldo</a:t>
            </a:r>
            <a:r>
              <a:rPr lang="en-US" sz="1000" dirty="0">
                <a:solidFill>
                  <a:srgbClr val="263248"/>
                </a:solidFill>
                <a:latin typeface="Roboto Condensed" panose="020B0604020202020204" charset="0"/>
                <a:ea typeface="Roboto Condensed" panose="020B0604020202020204" charset="0"/>
              </a:rPr>
              <a:t>, V. </a:t>
            </a:r>
            <a:r>
              <a:rPr lang="en-US" sz="1000" dirty="0" err="1">
                <a:solidFill>
                  <a:srgbClr val="263248"/>
                </a:solidFill>
                <a:latin typeface="Roboto Condensed" panose="020B0604020202020204" charset="0"/>
                <a:ea typeface="Roboto Condensed" panose="020B0604020202020204" charset="0"/>
              </a:rPr>
              <a:t>Nardone</a:t>
            </a:r>
            <a:r>
              <a:rPr lang="en-US" sz="1000" dirty="0">
                <a:solidFill>
                  <a:srgbClr val="263248"/>
                </a:solidFill>
                <a:latin typeface="Roboto Condensed" panose="020B0604020202020204" charset="0"/>
                <a:ea typeface="Roboto Condensed" panose="020B0604020202020204" charset="0"/>
              </a:rPr>
              <a:t>, A. </a:t>
            </a:r>
            <a:r>
              <a:rPr lang="en-US" sz="1000" dirty="0" err="1">
                <a:solidFill>
                  <a:srgbClr val="263248"/>
                </a:solidFill>
                <a:latin typeface="Roboto Condensed" panose="020B0604020202020204" charset="0"/>
                <a:ea typeface="Roboto Condensed" panose="020B0604020202020204" charset="0"/>
              </a:rPr>
              <a:t>Santone</a:t>
            </a:r>
            <a:r>
              <a:rPr lang="en-US" sz="1000" dirty="0">
                <a:solidFill>
                  <a:srgbClr val="263248"/>
                </a:solidFill>
                <a:latin typeface="Roboto Condensed" panose="020B0604020202020204" charset="0"/>
                <a:ea typeface="Roboto Condensed" panose="020B0604020202020204" charset="0"/>
              </a:rPr>
              <a:t>, and C. A. </a:t>
            </a:r>
            <a:r>
              <a:rPr lang="en-US" sz="1000" dirty="0" err="1">
                <a:solidFill>
                  <a:srgbClr val="263248"/>
                </a:solidFill>
                <a:latin typeface="Roboto Condensed" panose="020B0604020202020204" charset="0"/>
                <a:ea typeface="Roboto Condensed" panose="020B0604020202020204" charset="0"/>
              </a:rPr>
              <a:t>Visaggio</a:t>
            </a:r>
            <a:r>
              <a:rPr lang="en-US" sz="1000" dirty="0">
                <a:solidFill>
                  <a:srgbClr val="263248"/>
                </a:solidFill>
                <a:latin typeface="Roboto Condensed" panose="020B0604020202020204" charset="0"/>
                <a:ea typeface="Roboto Condensed" panose="020B0604020202020204" charset="0"/>
              </a:rPr>
              <a:t>, “Ransomware steals your phone. formal methods rescue it,” in International Conference on Formal Techniques for Distributed Objects, Components, and Systems. Springer, 2016, pp. 212–221</a:t>
            </a:r>
            <a:r>
              <a:rPr lang="en-US" sz="1000" dirty="0" smtClean="0">
                <a:solidFill>
                  <a:srgbClr val="263248"/>
                </a:solidFill>
                <a:latin typeface="Roboto Condensed" panose="020B0604020202020204" charset="0"/>
                <a:ea typeface="Roboto Condensed" panose="020B0604020202020204" charset="0"/>
              </a:rPr>
              <a:t>.</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a:solidFill>
                  <a:srgbClr val="263248"/>
                </a:solidFill>
                <a:latin typeface="Roboto Condensed" panose="020B0604020202020204" charset="0"/>
                <a:ea typeface="Roboto Condensed" panose="020B0604020202020204" charset="0"/>
              </a:rPr>
              <a:t>C. Moore, “Detecting ransomware with honeypot techniques,” in Cyber-security and </a:t>
            </a:r>
            <a:r>
              <a:rPr lang="en-US" sz="1000" dirty="0" err="1">
                <a:solidFill>
                  <a:srgbClr val="263248"/>
                </a:solidFill>
                <a:latin typeface="Roboto Condensed" panose="020B0604020202020204" charset="0"/>
                <a:ea typeface="Roboto Condensed" panose="020B0604020202020204" charset="0"/>
              </a:rPr>
              <a:t>Cyberforensics</a:t>
            </a:r>
            <a:r>
              <a:rPr lang="en-US" sz="1000" dirty="0">
                <a:solidFill>
                  <a:srgbClr val="263248"/>
                </a:solidFill>
                <a:latin typeface="Roboto Condensed" panose="020B0604020202020204" charset="0"/>
                <a:ea typeface="Roboto Condensed" panose="020B0604020202020204" charset="0"/>
              </a:rPr>
              <a:t> Conference (CCC), 2016. IEEE, 2016, pp.77–81</a:t>
            </a:r>
            <a:r>
              <a:rPr lang="en-US" sz="1000" dirty="0" smtClean="0">
                <a:solidFill>
                  <a:srgbClr val="263248"/>
                </a:solidFill>
                <a:latin typeface="Roboto Condensed" panose="020B0604020202020204" charset="0"/>
                <a:ea typeface="Roboto Condensed" panose="020B0604020202020204" charset="0"/>
              </a:rPr>
              <a:t>.</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a:solidFill>
                  <a:srgbClr val="263248"/>
                </a:solidFill>
                <a:latin typeface="Roboto Condensed" panose="020B0604020202020204" charset="0"/>
                <a:ea typeface="Roboto Condensed" panose="020B0604020202020204" charset="0"/>
              </a:rPr>
              <a:t>N. </a:t>
            </a:r>
            <a:r>
              <a:rPr lang="en-US" sz="1000" dirty="0" err="1">
                <a:solidFill>
                  <a:srgbClr val="263248"/>
                </a:solidFill>
                <a:latin typeface="Roboto Condensed" panose="020B0604020202020204" charset="0"/>
                <a:ea typeface="Roboto Condensed" panose="020B0604020202020204" charset="0"/>
              </a:rPr>
              <a:t>Scaife</a:t>
            </a:r>
            <a:r>
              <a:rPr lang="en-US" sz="1000" dirty="0">
                <a:solidFill>
                  <a:srgbClr val="263248"/>
                </a:solidFill>
                <a:latin typeface="Roboto Condensed" panose="020B0604020202020204" charset="0"/>
                <a:ea typeface="Roboto Condensed" panose="020B0604020202020204" charset="0"/>
              </a:rPr>
              <a:t>, H. Carter, P. </a:t>
            </a:r>
            <a:r>
              <a:rPr lang="en-US" sz="1000" dirty="0" err="1">
                <a:solidFill>
                  <a:srgbClr val="263248"/>
                </a:solidFill>
                <a:latin typeface="Roboto Condensed" panose="020B0604020202020204" charset="0"/>
                <a:ea typeface="Roboto Condensed" panose="020B0604020202020204" charset="0"/>
              </a:rPr>
              <a:t>Traynor</a:t>
            </a:r>
            <a:r>
              <a:rPr lang="en-US" sz="1000" dirty="0">
                <a:solidFill>
                  <a:srgbClr val="263248"/>
                </a:solidFill>
                <a:latin typeface="Roboto Condensed" panose="020B0604020202020204" charset="0"/>
                <a:ea typeface="Roboto Condensed" panose="020B0604020202020204" charset="0"/>
              </a:rPr>
              <a:t>, and K. R. Butler, “</a:t>
            </a:r>
            <a:r>
              <a:rPr lang="en-US" sz="1000" dirty="0" err="1">
                <a:solidFill>
                  <a:srgbClr val="263248"/>
                </a:solidFill>
                <a:latin typeface="Roboto Condensed" panose="020B0604020202020204" charset="0"/>
                <a:ea typeface="Roboto Condensed" panose="020B0604020202020204" charset="0"/>
              </a:rPr>
              <a:t>Cryptolock</a:t>
            </a:r>
            <a:r>
              <a:rPr lang="en-US" sz="1000" dirty="0">
                <a:solidFill>
                  <a:srgbClr val="263248"/>
                </a:solidFill>
                <a:latin typeface="Roboto Condensed" panose="020B0604020202020204" charset="0"/>
                <a:ea typeface="Roboto Condensed" panose="020B0604020202020204" charset="0"/>
              </a:rPr>
              <a:t> (and </a:t>
            </a:r>
            <a:r>
              <a:rPr lang="en-US" sz="1000" dirty="0" err="1">
                <a:solidFill>
                  <a:srgbClr val="263248"/>
                </a:solidFill>
                <a:latin typeface="Roboto Condensed" panose="020B0604020202020204" charset="0"/>
                <a:ea typeface="Roboto Condensed" panose="020B0604020202020204" charset="0"/>
              </a:rPr>
              <a:t>dropit</a:t>
            </a:r>
            <a:r>
              <a:rPr lang="en-US" sz="1000" dirty="0">
                <a:solidFill>
                  <a:srgbClr val="263248"/>
                </a:solidFill>
                <a:latin typeface="Roboto Condensed" panose="020B0604020202020204" charset="0"/>
                <a:ea typeface="Roboto Condensed" panose="020B0604020202020204" charset="0"/>
              </a:rPr>
              <a:t>): stopping ransomware attacks on user data,” in Distributed Computing Systems (ICDCS), 2016 IEEE 36th International Conference on. IEEE, 2016, pp. </a:t>
            </a:r>
            <a:r>
              <a:rPr lang="en-US" sz="1000" dirty="0" smtClean="0">
                <a:solidFill>
                  <a:srgbClr val="263248"/>
                </a:solidFill>
                <a:latin typeface="Roboto Condensed" panose="020B0604020202020204" charset="0"/>
                <a:ea typeface="Roboto Condensed" panose="020B0604020202020204" charset="0"/>
              </a:rPr>
              <a:t>303–312</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Kiraz</a:t>
            </a:r>
            <a:r>
              <a:rPr lang="en-US" sz="1000" dirty="0">
                <a:solidFill>
                  <a:srgbClr val="263248"/>
                </a:solidFill>
                <a:latin typeface="Roboto Condensed" panose="020B0604020202020204" charset="0"/>
                <a:ea typeface="Roboto Condensed" panose="020B0604020202020204" charset="0"/>
              </a:rPr>
              <a:t>, M.S., </a:t>
            </a:r>
            <a:r>
              <a:rPr lang="en-US" sz="1000" dirty="0" err="1">
                <a:solidFill>
                  <a:srgbClr val="263248"/>
                </a:solidFill>
                <a:latin typeface="Roboto Condensed" panose="020B0604020202020204" charset="0"/>
                <a:ea typeface="Roboto Condensed" panose="020B0604020202020204" charset="0"/>
              </a:rPr>
              <a:t>Genç</a:t>
            </a:r>
            <a:r>
              <a:rPr lang="en-US" sz="1000" dirty="0">
                <a:solidFill>
                  <a:srgbClr val="263248"/>
                </a:solidFill>
                <a:latin typeface="Roboto Condensed" panose="020B0604020202020204" charset="0"/>
                <a:ea typeface="Roboto Condensed" panose="020B0604020202020204" charset="0"/>
              </a:rPr>
              <a:t>, Z.A., </a:t>
            </a:r>
            <a:r>
              <a:rPr lang="en-US" sz="1000" dirty="0" err="1">
                <a:solidFill>
                  <a:srgbClr val="263248"/>
                </a:solidFill>
                <a:latin typeface="Roboto Condensed" panose="020B0604020202020204" charset="0"/>
                <a:ea typeface="Roboto Condensed" panose="020B0604020202020204" charset="0"/>
              </a:rPr>
              <a:t>Öztürk</a:t>
            </a:r>
            <a:r>
              <a:rPr lang="en-US" sz="1000" dirty="0">
                <a:solidFill>
                  <a:srgbClr val="263248"/>
                </a:solidFill>
                <a:latin typeface="Roboto Condensed" panose="020B0604020202020204" charset="0"/>
                <a:ea typeface="Roboto Condensed" panose="020B0604020202020204" charset="0"/>
              </a:rPr>
              <a:t>, E., “Detecting large integer arithmetic for defense against crypto ransomware”, in Cryptology </a:t>
            </a:r>
            <a:r>
              <a:rPr lang="en-US" sz="1000" dirty="0" err="1">
                <a:solidFill>
                  <a:srgbClr val="263248"/>
                </a:solidFill>
                <a:latin typeface="Roboto Condensed" panose="020B0604020202020204" charset="0"/>
                <a:ea typeface="Roboto Condensed" panose="020B0604020202020204" charset="0"/>
              </a:rPr>
              <a:t>ePrint</a:t>
            </a:r>
            <a:r>
              <a:rPr lang="en-US" sz="1000" dirty="0">
                <a:solidFill>
                  <a:srgbClr val="263248"/>
                </a:solidFill>
                <a:latin typeface="Roboto Condensed" panose="020B0604020202020204" charset="0"/>
                <a:ea typeface="Roboto Condensed" panose="020B0604020202020204" charset="0"/>
              </a:rPr>
              <a:t> Archive, Report 2017/558 (2017).</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Lestringant</a:t>
            </a:r>
            <a:r>
              <a:rPr lang="en-US" sz="1000" dirty="0">
                <a:solidFill>
                  <a:srgbClr val="263248"/>
                </a:solidFill>
                <a:latin typeface="Roboto Condensed" panose="020B0604020202020204" charset="0"/>
                <a:ea typeface="Roboto Condensed" panose="020B0604020202020204" charset="0"/>
              </a:rPr>
              <a:t>, P., </a:t>
            </a:r>
            <a:r>
              <a:rPr lang="en-US" sz="1000" dirty="0" err="1">
                <a:solidFill>
                  <a:srgbClr val="263248"/>
                </a:solidFill>
                <a:latin typeface="Roboto Condensed" panose="020B0604020202020204" charset="0"/>
                <a:ea typeface="Roboto Condensed" panose="020B0604020202020204" charset="0"/>
              </a:rPr>
              <a:t>Guihéry</a:t>
            </a:r>
            <a:r>
              <a:rPr lang="en-US" sz="1000" dirty="0">
                <a:solidFill>
                  <a:srgbClr val="263248"/>
                </a:solidFill>
                <a:latin typeface="Roboto Condensed" panose="020B0604020202020204" charset="0"/>
                <a:ea typeface="Roboto Condensed" panose="020B0604020202020204" charset="0"/>
              </a:rPr>
              <a:t>, F., </a:t>
            </a:r>
            <a:r>
              <a:rPr lang="en-US" sz="1000" dirty="0" err="1">
                <a:solidFill>
                  <a:srgbClr val="263248"/>
                </a:solidFill>
                <a:latin typeface="Roboto Condensed" panose="020B0604020202020204" charset="0"/>
                <a:ea typeface="Roboto Condensed" panose="020B0604020202020204" charset="0"/>
              </a:rPr>
              <a:t>Fouque</a:t>
            </a:r>
            <a:r>
              <a:rPr lang="en-US" sz="1000" dirty="0">
                <a:solidFill>
                  <a:srgbClr val="263248"/>
                </a:solidFill>
                <a:latin typeface="Roboto Condensed" panose="020B0604020202020204" charset="0"/>
                <a:ea typeface="Roboto Condensed" panose="020B0604020202020204" charset="0"/>
              </a:rPr>
              <a:t>, P.A., “Automated identification of cryptographic primitives in binary code with data flow graph isomorphism”, in 10th ACM Symposium on Information, Computer and Communications Security, April 2015, Singapore.</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Gröbert</a:t>
            </a:r>
            <a:r>
              <a:rPr lang="en-US" sz="1000" dirty="0">
                <a:solidFill>
                  <a:srgbClr val="263248"/>
                </a:solidFill>
                <a:latin typeface="Roboto Condensed" panose="020B0604020202020204" charset="0"/>
                <a:ea typeface="Roboto Condensed" panose="020B0604020202020204" charset="0"/>
              </a:rPr>
              <a:t>, F., Willems, C., </a:t>
            </a:r>
            <a:r>
              <a:rPr lang="en-US" sz="1000" dirty="0" err="1">
                <a:solidFill>
                  <a:srgbClr val="263248"/>
                </a:solidFill>
                <a:latin typeface="Roboto Condensed" panose="020B0604020202020204" charset="0"/>
                <a:ea typeface="Roboto Condensed" panose="020B0604020202020204" charset="0"/>
              </a:rPr>
              <a:t>Holz</a:t>
            </a:r>
            <a:r>
              <a:rPr lang="en-US" sz="1000" dirty="0">
                <a:solidFill>
                  <a:srgbClr val="263248"/>
                </a:solidFill>
                <a:latin typeface="Roboto Condensed" panose="020B0604020202020204" charset="0"/>
                <a:ea typeface="Roboto Condensed" panose="020B0604020202020204" charset="0"/>
              </a:rPr>
              <a:t>, T., “Automated Identification of Cryptographic Primitives in Binary Programs”, in 14th International Symposium on Recent Advances in Intrusion Detection, September 2011, California, USA</a:t>
            </a:r>
            <a:r>
              <a:rPr lang="en-US" sz="1000" dirty="0" smtClean="0">
                <a:solidFill>
                  <a:srgbClr val="263248"/>
                </a:solidFill>
                <a:latin typeface="Roboto Condensed" panose="020B0604020202020204" charset="0"/>
                <a:ea typeface="Roboto Condensed" panose="020B0604020202020204" charset="0"/>
              </a:rPr>
              <a:t>.</a:t>
            </a:r>
            <a:endParaRPr lang="en-US" sz="1000" dirty="0">
              <a:solidFill>
                <a:srgbClr val="263248"/>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7415377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7</a:t>
            </a:r>
            <a:endParaRPr lang="en" dirty="0"/>
          </a:p>
        </p:txBody>
      </p:sp>
      <p:sp>
        <p:nvSpPr>
          <p:cNvPr id="4" name="Rectangle 3"/>
          <p:cNvSpPr/>
          <p:nvPr/>
        </p:nvSpPr>
        <p:spPr>
          <a:xfrm>
            <a:off x="336884" y="1624201"/>
            <a:ext cx="8318978" cy="3016210"/>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Mercaldo</a:t>
            </a:r>
            <a:r>
              <a:rPr lang="en-US" sz="1000" dirty="0">
                <a:solidFill>
                  <a:srgbClr val="263248"/>
                </a:solidFill>
                <a:latin typeface="Roboto Condensed" panose="020B0604020202020204" charset="0"/>
                <a:ea typeface="Roboto Condensed" panose="020B0604020202020204" charset="0"/>
              </a:rPr>
              <a:t>, V. </a:t>
            </a:r>
            <a:r>
              <a:rPr lang="en-US" sz="1000" dirty="0" err="1">
                <a:solidFill>
                  <a:srgbClr val="263248"/>
                </a:solidFill>
                <a:latin typeface="Roboto Condensed" panose="020B0604020202020204" charset="0"/>
                <a:ea typeface="Roboto Condensed" panose="020B0604020202020204" charset="0"/>
              </a:rPr>
              <a:t>Nardone</a:t>
            </a:r>
            <a:r>
              <a:rPr lang="en-US" sz="1000" dirty="0">
                <a:solidFill>
                  <a:srgbClr val="263248"/>
                </a:solidFill>
                <a:latin typeface="Roboto Condensed" panose="020B0604020202020204" charset="0"/>
                <a:ea typeface="Roboto Condensed" panose="020B0604020202020204" charset="0"/>
              </a:rPr>
              <a:t>, A. </a:t>
            </a:r>
            <a:r>
              <a:rPr lang="en-US" sz="1000" dirty="0" err="1">
                <a:solidFill>
                  <a:srgbClr val="263248"/>
                </a:solidFill>
                <a:latin typeface="Roboto Condensed" panose="020B0604020202020204" charset="0"/>
                <a:ea typeface="Roboto Condensed" panose="020B0604020202020204" charset="0"/>
              </a:rPr>
              <a:t>Santone</a:t>
            </a:r>
            <a:r>
              <a:rPr lang="en-US" sz="1000" dirty="0">
                <a:solidFill>
                  <a:srgbClr val="263248"/>
                </a:solidFill>
                <a:latin typeface="Roboto Condensed" panose="020B0604020202020204" charset="0"/>
                <a:ea typeface="Roboto Condensed" panose="020B0604020202020204" charset="0"/>
              </a:rPr>
              <a:t>, and C. A. </a:t>
            </a:r>
            <a:r>
              <a:rPr lang="en-US" sz="1000" dirty="0" err="1">
                <a:solidFill>
                  <a:srgbClr val="263248"/>
                </a:solidFill>
                <a:latin typeface="Roboto Condensed" panose="020B0604020202020204" charset="0"/>
                <a:ea typeface="Roboto Condensed" panose="020B0604020202020204" charset="0"/>
              </a:rPr>
              <a:t>Visaggio</a:t>
            </a:r>
            <a:r>
              <a:rPr lang="en-US" sz="1000" dirty="0">
                <a:solidFill>
                  <a:srgbClr val="263248"/>
                </a:solidFill>
                <a:latin typeface="Roboto Condensed" panose="020B0604020202020204" charset="0"/>
                <a:ea typeface="Roboto Condensed" panose="020B0604020202020204" charset="0"/>
              </a:rPr>
              <a:t>, “Ransomware steals your phone. formal methods rescue it,” in International Conference on Formal Techniques for Distributed Objects, Components, and Systems. Springer, 2016, pp. 212–221</a:t>
            </a:r>
            <a:r>
              <a:rPr lang="en-US" sz="1000" dirty="0" smtClean="0">
                <a:solidFill>
                  <a:srgbClr val="263248"/>
                </a:solidFill>
                <a:latin typeface="Roboto Condensed" panose="020B0604020202020204" charset="0"/>
                <a:ea typeface="Roboto Condensed" panose="020B0604020202020204" charset="0"/>
              </a:rPr>
              <a:t>.</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a:solidFill>
                  <a:srgbClr val="263248"/>
                </a:solidFill>
                <a:latin typeface="Roboto Condensed" panose="020B0604020202020204" charset="0"/>
                <a:ea typeface="Roboto Condensed" panose="020B0604020202020204" charset="0"/>
              </a:rPr>
              <a:t>C. Moore, “Detecting ransomware with honeypot techniques,” in Cyber-security and </a:t>
            </a:r>
            <a:r>
              <a:rPr lang="en-US" sz="1000" dirty="0" err="1">
                <a:solidFill>
                  <a:srgbClr val="263248"/>
                </a:solidFill>
                <a:latin typeface="Roboto Condensed" panose="020B0604020202020204" charset="0"/>
                <a:ea typeface="Roboto Condensed" panose="020B0604020202020204" charset="0"/>
              </a:rPr>
              <a:t>Cyberforensics</a:t>
            </a:r>
            <a:r>
              <a:rPr lang="en-US" sz="1000" dirty="0">
                <a:solidFill>
                  <a:srgbClr val="263248"/>
                </a:solidFill>
                <a:latin typeface="Roboto Condensed" panose="020B0604020202020204" charset="0"/>
                <a:ea typeface="Roboto Condensed" panose="020B0604020202020204" charset="0"/>
              </a:rPr>
              <a:t> Conference (CCC), 2016. IEEE, 2016, pp.77–81</a:t>
            </a:r>
            <a:r>
              <a:rPr lang="en-US" sz="1000" dirty="0" smtClean="0">
                <a:solidFill>
                  <a:srgbClr val="263248"/>
                </a:solidFill>
                <a:latin typeface="Roboto Condensed" panose="020B0604020202020204" charset="0"/>
                <a:ea typeface="Roboto Condensed" panose="020B0604020202020204" charset="0"/>
              </a:rPr>
              <a:t>.</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a:solidFill>
                  <a:srgbClr val="263248"/>
                </a:solidFill>
                <a:latin typeface="Roboto Condensed" panose="020B0604020202020204" charset="0"/>
                <a:ea typeface="Roboto Condensed" panose="020B0604020202020204" charset="0"/>
              </a:rPr>
              <a:t>N. </a:t>
            </a:r>
            <a:r>
              <a:rPr lang="en-US" sz="1000" dirty="0" err="1">
                <a:solidFill>
                  <a:srgbClr val="263248"/>
                </a:solidFill>
                <a:latin typeface="Roboto Condensed" panose="020B0604020202020204" charset="0"/>
                <a:ea typeface="Roboto Condensed" panose="020B0604020202020204" charset="0"/>
              </a:rPr>
              <a:t>Scaife</a:t>
            </a:r>
            <a:r>
              <a:rPr lang="en-US" sz="1000" dirty="0">
                <a:solidFill>
                  <a:srgbClr val="263248"/>
                </a:solidFill>
                <a:latin typeface="Roboto Condensed" panose="020B0604020202020204" charset="0"/>
                <a:ea typeface="Roboto Condensed" panose="020B0604020202020204" charset="0"/>
              </a:rPr>
              <a:t>, H. Carter, P. </a:t>
            </a:r>
            <a:r>
              <a:rPr lang="en-US" sz="1000" dirty="0" err="1">
                <a:solidFill>
                  <a:srgbClr val="263248"/>
                </a:solidFill>
                <a:latin typeface="Roboto Condensed" panose="020B0604020202020204" charset="0"/>
                <a:ea typeface="Roboto Condensed" panose="020B0604020202020204" charset="0"/>
              </a:rPr>
              <a:t>Traynor</a:t>
            </a:r>
            <a:r>
              <a:rPr lang="en-US" sz="1000" dirty="0">
                <a:solidFill>
                  <a:srgbClr val="263248"/>
                </a:solidFill>
                <a:latin typeface="Roboto Condensed" panose="020B0604020202020204" charset="0"/>
                <a:ea typeface="Roboto Condensed" panose="020B0604020202020204" charset="0"/>
              </a:rPr>
              <a:t>, and K. R. Butler, “</a:t>
            </a:r>
            <a:r>
              <a:rPr lang="en-US" sz="1000" dirty="0" err="1">
                <a:solidFill>
                  <a:srgbClr val="263248"/>
                </a:solidFill>
                <a:latin typeface="Roboto Condensed" panose="020B0604020202020204" charset="0"/>
                <a:ea typeface="Roboto Condensed" panose="020B0604020202020204" charset="0"/>
              </a:rPr>
              <a:t>Cryptolock</a:t>
            </a:r>
            <a:r>
              <a:rPr lang="en-US" sz="1000" dirty="0">
                <a:solidFill>
                  <a:srgbClr val="263248"/>
                </a:solidFill>
                <a:latin typeface="Roboto Condensed" panose="020B0604020202020204" charset="0"/>
                <a:ea typeface="Roboto Condensed" panose="020B0604020202020204" charset="0"/>
              </a:rPr>
              <a:t> (and </a:t>
            </a:r>
            <a:r>
              <a:rPr lang="en-US" sz="1000" dirty="0" err="1">
                <a:solidFill>
                  <a:srgbClr val="263248"/>
                </a:solidFill>
                <a:latin typeface="Roboto Condensed" panose="020B0604020202020204" charset="0"/>
                <a:ea typeface="Roboto Condensed" panose="020B0604020202020204" charset="0"/>
              </a:rPr>
              <a:t>dropit</a:t>
            </a:r>
            <a:r>
              <a:rPr lang="en-US" sz="1000" dirty="0">
                <a:solidFill>
                  <a:srgbClr val="263248"/>
                </a:solidFill>
                <a:latin typeface="Roboto Condensed" panose="020B0604020202020204" charset="0"/>
                <a:ea typeface="Roboto Condensed" panose="020B0604020202020204" charset="0"/>
              </a:rPr>
              <a:t>): stopping ransomware attacks on user data,” in Distributed Computing Systems (ICDCS), 2016 IEEE 36th International Conference on. IEEE, 2016, pp. </a:t>
            </a:r>
            <a:r>
              <a:rPr lang="en-US" sz="1000" dirty="0" smtClean="0">
                <a:solidFill>
                  <a:srgbClr val="263248"/>
                </a:solidFill>
                <a:latin typeface="Roboto Condensed" panose="020B0604020202020204" charset="0"/>
                <a:ea typeface="Roboto Condensed" panose="020B0604020202020204" charset="0"/>
              </a:rPr>
              <a:t>303–312</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Kiraz</a:t>
            </a:r>
            <a:r>
              <a:rPr lang="en-US" sz="1000" dirty="0">
                <a:solidFill>
                  <a:srgbClr val="263248"/>
                </a:solidFill>
                <a:latin typeface="Roboto Condensed" panose="020B0604020202020204" charset="0"/>
                <a:ea typeface="Roboto Condensed" panose="020B0604020202020204" charset="0"/>
              </a:rPr>
              <a:t>, M.S., </a:t>
            </a:r>
            <a:r>
              <a:rPr lang="en-US" sz="1000" dirty="0" err="1">
                <a:solidFill>
                  <a:srgbClr val="263248"/>
                </a:solidFill>
                <a:latin typeface="Roboto Condensed" panose="020B0604020202020204" charset="0"/>
                <a:ea typeface="Roboto Condensed" panose="020B0604020202020204" charset="0"/>
              </a:rPr>
              <a:t>Genç</a:t>
            </a:r>
            <a:r>
              <a:rPr lang="en-US" sz="1000" dirty="0">
                <a:solidFill>
                  <a:srgbClr val="263248"/>
                </a:solidFill>
                <a:latin typeface="Roboto Condensed" panose="020B0604020202020204" charset="0"/>
                <a:ea typeface="Roboto Condensed" panose="020B0604020202020204" charset="0"/>
              </a:rPr>
              <a:t>, Z.A., </a:t>
            </a:r>
            <a:r>
              <a:rPr lang="en-US" sz="1000" dirty="0" err="1">
                <a:solidFill>
                  <a:srgbClr val="263248"/>
                </a:solidFill>
                <a:latin typeface="Roboto Condensed" panose="020B0604020202020204" charset="0"/>
                <a:ea typeface="Roboto Condensed" panose="020B0604020202020204" charset="0"/>
              </a:rPr>
              <a:t>Öztürk</a:t>
            </a:r>
            <a:r>
              <a:rPr lang="en-US" sz="1000" dirty="0">
                <a:solidFill>
                  <a:srgbClr val="263248"/>
                </a:solidFill>
                <a:latin typeface="Roboto Condensed" panose="020B0604020202020204" charset="0"/>
                <a:ea typeface="Roboto Condensed" panose="020B0604020202020204" charset="0"/>
              </a:rPr>
              <a:t>, E., “Detecting large integer arithmetic for defense against crypto ransomware”, in Cryptology </a:t>
            </a:r>
            <a:r>
              <a:rPr lang="en-US" sz="1000" dirty="0" err="1">
                <a:solidFill>
                  <a:srgbClr val="263248"/>
                </a:solidFill>
                <a:latin typeface="Roboto Condensed" panose="020B0604020202020204" charset="0"/>
                <a:ea typeface="Roboto Condensed" panose="020B0604020202020204" charset="0"/>
              </a:rPr>
              <a:t>ePrint</a:t>
            </a:r>
            <a:r>
              <a:rPr lang="en-US" sz="1000" dirty="0">
                <a:solidFill>
                  <a:srgbClr val="263248"/>
                </a:solidFill>
                <a:latin typeface="Roboto Condensed" panose="020B0604020202020204" charset="0"/>
                <a:ea typeface="Roboto Condensed" panose="020B0604020202020204" charset="0"/>
              </a:rPr>
              <a:t> Archive, Report 2017/558 (2017).</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Lestringant</a:t>
            </a:r>
            <a:r>
              <a:rPr lang="en-US" sz="1000" dirty="0">
                <a:solidFill>
                  <a:srgbClr val="263248"/>
                </a:solidFill>
                <a:latin typeface="Roboto Condensed" panose="020B0604020202020204" charset="0"/>
                <a:ea typeface="Roboto Condensed" panose="020B0604020202020204" charset="0"/>
              </a:rPr>
              <a:t>, P., </a:t>
            </a:r>
            <a:r>
              <a:rPr lang="en-US" sz="1000" dirty="0" err="1">
                <a:solidFill>
                  <a:srgbClr val="263248"/>
                </a:solidFill>
                <a:latin typeface="Roboto Condensed" panose="020B0604020202020204" charset="0"/>
                <a:ea typeface="Roboto Condensed" panose="020B0604020202020204" charset="0"/>
              </a:rPr>
              <a:t>Guihéry</a:t>
            </a:r>
            <a:r>
              <a:rPr lang="en-US" sz="1000" dirty="0">
                <a:solidFill>
                  <a:srgbClr val="263248"/>
                </a:solidFill>
                <a:latin typeface="Roboto Condensed" panose="020B0604020202020204" charset="0"/>
                <a:ea typeface="Roboto Condensed" panose="020B0604020202020204" charset="0"/>
              </a:rPr>
              <a:t>, F., </a:t>
            </a:r>
            <a:r>
              <a:rPr lang="en-US" sz="1000" dirty="0" err="1">
                <a:solidFill>
                  <a:srgbClr val="263248"/>
                </a:solidFill>
                <a:latin typeface="Roboto Condensed" panose="020B0604020202020204" charset="0"/>
                <a:ea typeface="Roboto Condensed" panose="020B0604020202020204" charset="0"/>
              </a:rPr>
              <a:t>Fouque</a:t>
            </a:r>
            <a:r>
              <a:rPr lang="en-US" sz="1000" dirty="0">
                <a:solidFill>
                  <a:srgbClr val="263248"/>
                </a:solidFill>
                <a:latin typeface="Roboto Condensed" panose="020B0604020202020204" charset="0"/>
                <a:ea typeface="Roboto Condensed" panose="020B0604020202020204" charset="0"/>
              </a:rPr>
              <a:t>, P.A., “Automated identification of cryptographic primitives in binary code with data flow graph isomorphism”, in 10th ACM Symposium on Information, Computer and Communications Security, April 2015, Singapore.</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Gröbert</a:t>
            </a:r>
            <a:r>
              <a:rPr lang="en-US" sz="1000" dirty="0">
                <a:solidFill>
                  <a:srgbClr val="263248"/>
                </a:solidFill>
                <a:latin typeface="Roboto Condensed" panose="020B0604020202020204" charset="0"/>
                <a:ea typeface="Roboto Condensed" panose="020B0604020202020204" charset="0"/>
              </a:rPr>
              <a:t>, F., Willems, C., </a:t>
            </a:r>
            <a:r>
              <a:rPr lang="en-US" sz="1000" dirty="0" err="1">
                <a:solidFill>
                  <a:srgbClr val="263248"/>
                </a:solidFill>
                <a:latin typeface="Roboto Condensed" panose="020B0604020202020204" charset="0"/>
                <a:ea typeface="Roboto Condensed" panose="020B0604020202020204" charset="0"/>
              </a:rPr>
              <a:t>Holz</a:t>
            </a:r>
            <a:r>
              <a:rPr lang="en-US" sz="1000" dirty="0">
                <a:solidFill>
                  <a:srgbClr val="263248"/>
                </a:solidFill>
                <a:latin typeface="Roboto Condensed" panose="020B0604020202020204" charset="0"/>
                <a:ea typeface="Roboto Condensed" panose="020B0604020202020204" charset="0"/>
              </a:rPr>
              <a:t>, T., “Automated Identification of Cryptographic Primitives in Binary Programs”, in 14th International Symposium on Recent Advances in Intrusion Detection, September 2011, California, USA</a:t>
            </a:r>
            <a:r>
              <a:rPr lang="en-US" sz="1000" dirty="0" smtClean="0">
                <a:solidFill>
                  <a:srgbClr val="263248"/>
                </a:solidFill>
                <a:latin typeface="Roboto Condensed" panose="020B0604020202020204" charset="0"/>
                <a:ea typeface="Roboto Condensed" panose="020B0604020202020204" charset="0"/>
              </a:rPr>
              <a:t>.</a:t>
            </a:r>
            <a:endParaRPr lang="en-US" sz="1000" dirty="0">
              <a:solidFill>
                <a:srgbClr val="263248"/>
              </a:solidFill>
              <a:latin typeface="Roboto Condensed" panose="020B0604020202020204" charset="0"/>
              <a:ea typeface="Roboto Condensed" panose="020B0604020202020204" charset="0"/>
            </a:endParaRPr>
          </a:p>
        </p:txBody>
      </p:sp>
      <p:sp>
        <p:nvSpPr>
          <p:cNvPr id="8" name="Rectangle 7"/>
          <p:cNvSpPr/>
          <p:nvPr/>
        </p:nvSpPr>
        <p:spPr>
          <a:xfrm>
            <a:off x="336884" y="3361386"/>
            <a:ext cx="8318978" cy="1171978"/>
          </a:xfrm>
          <a:prstGeom prst="rect">
            <a:avLst/>
          </a:prstGeom>
          <a:noFill/>
          <a:ln>
            <a:solidFill>
              <a:srgbClr val="3F53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F5378"/>
              </a:solidFill>
            </a:endParaRPr>
          </a:p>
        </p:txBody>
      </p:sp>
      <p:sp>
        <p:nvSpPr>
          <p:cNvPr id="10" name="Rounded Rectangle 9"/>
          <p:cNvSpPr/>
          <p:nvPr/>
        </p:nvSpPr>
        <p:spPr>
          <a:xfrm>
            <a:off x="4067250" y="4733504"/>
            <a:ext cx="2650083"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200" dirty="0" smtClean="0">
                <a:latin typeface="Roboto Condensed" panose="020B0604020202020204" charset="0"/>
                <a:ea typeface="Roboto Condensed" panose="020B0604020202020204" charset="0"/>
              </a:rPr>
              <a:t>Target </a:t>
            </a:r>
            <a:r>
              <a:rPr lang="en-US" sz="1200" dirty="0">
                <a:latin typeface="Roboto Condensed" panose="020B0604020202020204" charset="0"/>
                <a:ea typeface="Roboto Condensed" panose="020B0604020202020204" charset="0"/>
              </a:rPr>
              <a:t>a </a:t>
            </a:r>
            <a:r>
              <a:rPr lang="en-US" sz="1200" dirty="0" smtClean="0">
                <a:latin typeface="Roboto Condensed" panose="020B0604020202020204" charset="0"/>
                <a:ea typeface="Roboto Condensed" panose="020B0604020202020204" charset="0"/>
              </a:rPr>
              <a:t>specific </a:t>
            </a:r>
            <a:r>
              <a:rPr lang="en-US" sz="1200" dirty="0">
                <a:latin typeface="Roboto Condensed" panose="020B0604020202020204" charset="0"/>
                <a:ea typeface="Roboto Condensed" panose="020B0604020202020204" charset="0"/>
              </a:rPr>
              <a:t>family of ransomwares</a:t>
            </a:r>
            <a:endParaRPr lang="en-US" sz="1200" dirty="0" smtClean="0">
              <a:latin typeface="Roboto Condensed" panose="020B0604020202020204" charset="0"/>
              <a:ea typeface="Roboto Condensed" panose="020B0604020202020204" charset="0"/>
            </a:endParaRPr>
          </a:p>
        </p:txBody>
      </p:sp>
      <p:cxnSp>
        <p:nvCxnSpPr>
          <p:cNvPr id="11" name="Straight Arrow Connector 10"/>
          <p:cNvCxnSpPr>
            <a:stCxn id="8" idx="2"/>
            <a:endCxn id="10" idx="0"/>
          </p:cNvCxnSpPr>
          <p:nvPr/>
        </p:nvCxnSpPr>
        <p:spPr>
          <a:xfrm>
            <a:off x="4496373" y="4533364"/>
            <a:ext cx="895919" cy="200140"/>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218677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a:t>1</a:t>
            </a:r>
          </a:p>
        </p:txBody>
      </p:sp>
      <p:sp>
        <p:nvSpPr>
          <p:cNvPr id="14"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Recent News</a:t>
            </a:r>
            <a:endParaRPr lang="en-US" dirty="0">
              <a:solidFill>
                <a:schemeClr val="bg1"/>
              </a:solidFill>
              <a:latin typeface="Roboto Condensed" panose="020B0604020202020204" charset="0"/>
              <a:ea typeface="Roboto Condensed" panose="020B0604020202020204" charset="0"/>
            </a:endParaRPr>
          </a:p>
        </p:txBody>
      </p:sp>
      <p:sp>
        <p:nvSpPr>
          <p:cNvPr id="15" name="TextBox 14"/>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pic>
        <p:nvPicPr>
          <p:cNvPr id="6" name="Picture 5"/>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396950" y="994867"/>
            <a:ext cx="2743200" cy="2743200"/>
          </a:xfrm>
          <a:prstGeom prst="rect">
            <a:avLst/>
          </a:prstGeom>
        </p:spPr>
      </p:pic>
      <p:pic>
        <p:nvPicPr>
          <p:cNvPr id="2" name="Picture 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3279254" y="994867"/>
            <a:ext cx="2743200" cy="2743200"/>
          </a:xfrm>
          <a:prstGeom prst="rect">
            <a:avLst/>
          </a:prstGeom>
        </p:spPr>
      </p:pic>
      <p:pic>
        <p:nvPicPr>
          <p:cNvPr id="4" name="Picture 3"/>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6161558" y="994867"/>
            <a:ext cx="2743200" cy="2743200"/>
          </a:xfrm>
          <a:prstGeom prst="rect">
            <a:avLst/>
          </a:prstGeom>
        </p:spPr>
      </p:pic>
    </p:spTree>
    <p:extLst>
      <p:ext uri="{BB962C8B-B14F-4D97-AF65-F5344CB8AC3E}">
        <p14:creationId xmlns:p14="http://schemas.microsoft.com/office/powerpoint/2010/main" val="2965022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Contribution</a:t>
            </a:r>
            <a:endParaRPr lang="en-US" dirty="0"/>
          </a:p>
        </p:txBody>
      </p:sp>
      <p:sp>
        <p:nvSpPr>
          <p:cNvPr id="3" name="Text Placeholder 2"/>
          <p:cNvSpPr>
            <a:spLocks noGrp="1"/>
          </p:cNvSpPr>
          <p:nvPr>
            <p:ph type="body" idx="1"/>
          </p:nvPr>
        </p:nvSpPr>
        <p:spPr>
          <a:xfrm>
            <a:off x="469557" y="1537988"/>
            <a:ext cx="8229600" cy="2724300"/>
          </a:xfrm>
        </p:spPr>
        <p:txBody>
          <a:bodyPr/>
          <a:lstStyle/>
          <a:p>
            <a:pPr algn="just">
              <a:buClrTx/>
              <a:buSzPct val="100000"/>
            </a:pPr>
            <a:r>
              <a:rPr lang="en-US" sz="1000" dirty="0"/>
              <a:t>We propose a comprehensive ransomware detection methodology using the </a:t>
            </a:r>
            <a:r>
              <a:rPr lang="en-US" sz="1000" b="1" dirty="0"/>
              <a:t>Hardware Performance </a:t>
            </a:r>
            <a:r>
              <a:rPr lang="en-US" sz="1000" b="1" dirty="0" smtClean="0"/>
              <a:t>Counters </a:t>
            </a:r>
            <a:r>
              <a:rPr lang="en-US" sz="1000" dirty="0" smtClean="0"/>
              <a:t>(</a:t>
            </a:r>
            <a:r>
              <a:rPr lang="en-US" sz="1000" dirty="0"/>
              <a:t>HPCs</a:t>
            </a:r>
            <a:r>
              <a:rPr lang="en-US" sz="1000" dirty="0" smtClean="0"/>
              <a:t>), which </a:t>
            </a:r>
            <a:r>
              <a:rPr lang="en-US" sz="1000" dirty="0"/>
              <a:t>helps us to obtain valuable information, </a:t>
            </a:r>
            <a:r>
              <a:rPr lang="en-US" sz="1000" dirty="0" smtClean="0"/>
              <a:t>with finer granularity, related to different ransomwares and thereby helps us to devise a method to detect and </a:t>
            </a:r>
            <a:r>
              <a:rPr lang="en-US" sz="1000" dirty="0"/>
              <a:t>prevent ransomwares with minimal detection latency</a:t>
            </a:r>
            <a:r>
              <a:rPr lang="en-US" sz="1000" dirty="0" smtClean="0"/>
              <a:t>.</a:t>
            </a:r>
          </a:p>
          <a:p>
            <a:pPr algn="just">
              <a:buClrTx/>
              <a:buSzPct val="100000"/>
            </a:pPr>
            <a:endParaRPr lang="en-US" sz="500" dirty="0"/>
          </a:p>
          <a:p>
            <a:pPr algn="just">
              <a:buClrTx/>
              <a:buSzPct val="100000"/>
            </a:pPr>
            <a:r>
              <a:rPr lang="en-US" sz="1000" dirty="0" smtClean="0"/>
              <a:t>We </a:t>
            </a:r>
            <a:r>
              <a:rPr lang="en-US" sz="1000" dirty="0"/>
              <a:t>propose an unsupervised learning technique with the help of an </a:t>
            </a:r>
            <a:r>
              <a:rPr lang="en-US" sz="1000" b="1" dirty="0"/>
              <a:t>LSTM-based </a:t>
            </a:r>
            <a:r>
              <a:rPr lang="en-US" sz="1000" b="1" dirty="0" smtClean="0"/>
              <a:t>Autoencoder</a:t>
            </a:r>
            <a:r>
              <a:rPr lang="en-US" sz="1000" dirty="0" smtClean="0"/>
              <a:t>. </a:t>
            </a:r>
            <a:r>
              <a:rPr lang="en-US" sz="1000" dirty="0"/>
              <a:t>The advantage </a:t>
            </a:r>
            <a:r>
              <a:rPr lang="en-US" sz="1000" dirty="0" smtClean="0"/>
              <a:t>is </a:t>
            </a:r>
            <a:r>
              <a:rPr lang="en-US" sz="1000" dirty="0"/>
              <a:t>that </a:t>
            </a:r>
            <a:r>
              <a:rPr lang="en-US" sz="1000" dirty="0" smtClean="0"/>
              <a:t>we do </a:t>
            </a:r>
            <a:r>
              <a:rPr lang="en-US" sz="1000" dirty="0"/>
              <a:t>not require a labeled dataset, which is often difficult to obtain considering the occurrences of several newer unknown varieties of ransomwares, and the detection of unknown ransomware is far greater challenge than known ones. </a:t>
            </a:r>
            <a:endParaRPr lang="en-US" sz="1000" dirty="0" smtClean="0"/>
          </a:p>
          <a:p>
            <a:pPr algn="just">
              <a:buClrTx/>
              <a:buSzPct val="100000"/>
            </a:pPr>
            <a:endParaRPr lang="en-US" sz="500" dirty="0" smtClean="0"/>
          </a:p>
          <a:p>
            <a:pPr algn="just">
              <a:buClrTx/>
              <a:buSzPct val="100000"/>
            </a:pPr>
            <a:r>
              <a:rPr lang="en-US" sz="1000" dirty="0" smtClean="0"/>
              <a:t>We </a:t>
            </a:r>
            <a:r>
              <a:rPr lang="en-US" sz="1000" dirty="0"/>
              <a:t>utilize the repetitive property of ransomwares in our detection framework. The repeated pattern of ransomware executables can be detected on the frequency domain. Thus, we proposed to use another LSTM-based Autoencoder trained on the values obtained by applying </a:t>
            </a:r>
            <a:r>
              <a:rPr lang="en-US" sz="1000" b="1" dirty="0"/>
              <a:t>Fast Fourier Transformation</a:t>
            </a:r>
            <a:r>
              <a:rPr lang="en-US" sz="1000" dirty="0"/>
              <a:t> (FFT) on the time-domain performance counter data for normal observation</a:t>
            </a:r>
            <a:r>
              <a:rPr lang="en-US" sz="1000" dirty="0" smtClean="0"/>
              <a:t>.</a:t>
            </a:r>
          </a:p>
          <a:p>
            <a:pPr algn="just">
              <a:buClrTx/>
              <a:buSzPct val="100000"/>
            </a:pPr>
            <a:endParaRPr lang="en-US" sz="500" dirty="0" smtClean="0"/>
          </a:p>
          <a:p>
            <a:pPr algn="just">
              <a:buClrTx/>
              <a:buSzPct val="100000"/>
            </a:pPr>
            <a:r>
              <a:rPr lang="en-US" sz="1000" dirty="0" smtClean="0"/>
              <a:t>We </a:t>
            </a:r>
            <a:r>
              <a:rPr lang="en-US" sz="1000" dirty="0"/>
              <a:t>also explore the performance </a:t>
            </a:r>
            <a:r>
              <a:rPr lang="en-US" sz="1000" dirty="0" smtClean="0"/>
              <a:t>of the method in </a:t>
            </a:r>
            <a:r>
              <a:rPr lang="en-US" sz="1000" dirty="0"/>
              <a:t>presence of popular </a:t>
            </a:r>
            <a:r>
              <a:rPr lang="en-US" sz="1000" b="1" dirty="0" smtClean="0"/>
              <a:t>Disk Encryption </a:t>
            </a:r>
            <a:r>
              <a:rPr lang="en-US" sz="1000" dirty="0"/>
              <a:t>programs, and devise a correlation based approach to differentiate between these two </a:t>
            </a:r>
            <a:r>
              <a:rPr lang="en-US" sz="1000" dirty="0" smtClean="0"/>
              <a:t>processes and get rid of false positives.</a:t>
            </a:r>
            <a:endParaRPr lang="en-US" sz="1000"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8</a:t>
            </a:r>
            <a:endParaRPr lang="en" dirty="0"/>
          </a:p>
        </p:txBody>
      </p:sp>
    </p:spTree>
    <p:extLst>
      <p:ext uri="{BB962C8B-B14F-4D97-AF65-F5344CB8AC3E}">
        <p14:creationId xmlns:p14="http://schemas.microsoft.com/office/powerpoint/2010/main" val="3581953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75" y="392575"/>
            <a:ext cx="5699600" cy="766200"/>
          </a:xfrm>
        </p:spPr>
        <p:txBody>
          <a:bodyPr/>
          <a:lstStyle/>
          <a:p>
            <a:r>
              <a:rPr lang="en-US" dirty="0"/>
              <a:t>Does Ransomware affect </a:t>
            </a:r>
            <a:r>
              <a:rPr lang="en-US" dirty="0" smtClean="0"/>
              <a:t>the Performance </a:t>
            </a:r>
            <a:r>
              <a:rPr lang="en-US" dirty="0"/>
              <a:t>Counters??</a:t>
            </a:r>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a:t>9</a:t>
            </a:r>
          </a:p>
        </p:txBody>
      </p:sp>
      <p:sp>
        <p:nvSpPr>
          <p:cNvPr id="19" name="TextBox 18"/>
          <p:cNvSpPr txBox="1"/>
          <p:nvPr/>
        </p:nvSpPr>
        <p:spPr>
          <a:xfrm>
            <a:off x="6072675" y="1904484"/>
            <a:ext cx="2684959" cy="2031325"/>
          </a:xfrm>
          <a:prstGeom prst="rect">
            <a:avLst/>
          </a:prstGeom>
          <a:solidFill>
            <a:srgbClr val="3F5378"/>
          </a:solidFill>
          <a:ln w="12700">
            <a:solidFill>
              <a:srgbClr val="C7D3E6"/>
            </a:solidFill>
          </a:ln>
        </p:spPr>
        <p:style>
          <a:lnRef idx="1">
            <a:schemeClr val="dk1"/>
          </a:lnRef>
          <a:fillRef idx="2">
            <a:schemeClr val="dk1"/>
          </a:fillRef>
          <a:effectRef idx="1">
            <a:schemeClr val="dk1"/>
          </a:effectRef>
          <a:fontRef idx="minor">
            <a:schemeClr val="dk1"/>
          </a:fontRef>
        </p:style>
        <p:txBody>
          <a:bodyPr wrap="square" rtlCol="0">
            <a:spAutoFit/>
          </a:bodyPr>
          <a:lstStyle/>
          <a:p>
            <a:pPr marL="101600" indent="0" algn="just">
              <a:buNone/>
            </a:pPr>
            <a:r>
              <a:rPr lang="en-US" sz="1000" dirty="0">
                <a:solidFill>
                  <a:schemeClr val="bg1"/>
                </a:solidFill>
                <a:latin typeface="Roboto Condensed" panose="020B0604020202020204" charset="0"/>
                <a:ea typeface="Roboto Condensed" panose="020B0604020202020204" charset="0"/>
              </a:rPr>
              <a:t>We designed a watchdog program and observed five performance counters (in sampling mode) which are likely to be affected by Ransomware (because of its repeated encryption of files</a:t>
            </a:r>
            <a:r>
              <a:rPr lang="en-US" sz="1000" dirty="0" smtClean="0">
                <a:solidFill>
                  <a:schemeClr val="bg1"/>
                </a:solidFill>
                <a:latin typeface="Roboto Condensed" panose="020B0604020202020204" charset="0"/>
                <a:ea typeface="Roboto Condensed" panose="020B0604020202020204" charset="0"/>
              </a:rPr>
              <a:t>).</a:t>
            </a:r>
            <a:endParaRPr lang="en-US" sz="1000" dirty="0">
              <a:solidFill>
                <a:schemeClr val="bg1"/>
              </a:solidFill>
              <a:latin typeface="Roboto Condensed" panose="020B0604020202020204" charset="0"/>
              <a:ea typeface="Roboto Condensed" panose="020B0604020202020204" charset="0"/>
            </a:endParaRPr>
          </a:p>
          <a:p>
            <a:pPr marL="101600" indent="0" algn="just">
              <a:buNone/>
            </a:pPr>
            <a:endParaRPr lang="en-US" sz="1000" dirty="0">
              <a:solidFill>
                <a:schemeClr val="bg1"/>
              </a:solidFill>
              <a:latin typeface="Roboto Condensed" panose="020B0604020202020204" charset="0"/>
              <a:ea typeface="Roboto Condensed" panose="020B0604020202020204" charset="0"/>
            </a:endParaRPr>
          </a:p>
          <a:p>
            <a:pPr marL="101600" indent="0" algn="just">
              <a:buNone/>
            </a:pPr>
            <a:endParaRPr lang="en-US" sz="1000" dirty="0">
              <a:solidFill>
                <a:schemeClr val="bg1"/>
              </a:solidFill>
              <a:latin typeface="Roboto Condensed" panose="020B0604020202020204" charset="0"/>
              <a:ea typeface="Roboto Condensed" panose="020B0604020202020204" charset="0"/>
            </a:endParaRPr>
          </a:p>
          <a:p>
            <a:pPr marL="101600" indent="0" algn="just">
              <a:buNone/>
            </a:pPr>
            <a:endParaRPr lang="en-US" sz="1000" dirty="0">
              <a:solidFill>
                <a:schemeClr val="bg1"/>
              </a:solidFill>
              <a:latin typeface="Roboto Condensed" panose="020B0604020202020204" charset="0"/>
              <a:ea typeface="Roboto Condensed" panose="020B0604020202020204" charset="0"/>
            </a:endParaRPr>
          </a:p>
          <a:p>
            <a:pPr marL="101600" indent="0" algn="just">
              <a:buNone/>
            </a:pPr>
            <a:endParaRPr lang="en-US" sz="1000" dirty="0" smtClean="0">
              <a:solidFill>
                <a:schemeClr val="bg1"/>
              </a:solidFill>
              <a:latin typeface="Roboto Condensed" panose="020B0604020202020204" charset="0"/>
              <a:ea typeface="Roboto Condensed" panose="020B0604020202020204" charset="0"/>
            </a:endParaRPr>
          </a:p>
          <a:p>
            <a:pPr marL="101600" indent="0" algn="just">
              <a:buNone/>
            </a:pPr>
            <a:endParaRPr lang="en-US" sz="1000" dirty="0">
              <a:solidFill>
                <a:schemeClr val="bg1"/>
              </a:solidFill>
              <a:latin typeface="Roboto Condensed" panose="020B0604020202020204" charset="0"/>
              <a:ea typeface="Roboto Condensed" panose="020B0604020202020204" charset="0"/>
            </a:endParaRPr>
          </a:p>
          <a:p>
            <a:pPr marL="101600" indent="0" algn="just">
              <a:buNone/>
            </a:pPr>
            <a:endParaRPr lang="en-US" sz="1200" dirty="0" smtClean="0">
              <a:solidFill>
                <a:schemeClr val="bg1"/>
              </a:solidFill>
              <a:latin typeface="Roboto Condensed" panose="020B0604020202020204" charset="0"/>
              <a:ea typeface="Roboto Condensed" panose="020B0604020202020204" charset="0"/>
            </a:endParaRPr>
          </a:p>
          <a:p>
            <a:pPr marL="101600" indent="0" algn="just">
              <a:buNone/>
            </a:pPr>
            <a:endParaRPr lang="en-US" sz="1200" dirty="0">
              <a:solidFill>
                <a:schemeClr val="bg1"/>
              </a:solidFill>
              <a:latin typeface="Roboto Condensed" panose="020B0604020202020204" charset="0"/>
              <a:ea typeface="Roboto Condensed" panose="020B0604020202020204" charset="0"/>
            </a:endParaRPr>
          </a:p>
          <a:p>
            <a:pPr marL="101600" indent="0" algn="just">
              <a:buNone/>
            </a:pPr>
            <a:endParaRPr lang="en-US" sz="1200" dirty="0">
              <a:solidFill>
                <a:schemeClr val="bg1"/>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911730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75" y="392575"/>
            <a:ext cx="5699600" cy="766200"/>
          </a:xfrm>
        </p:spPr>
        <p:txBody>
          <a:bodyPr/>
          <a:lstStyle/>
          <a:p>
            <a:r>
              <a:rPr lang="en-US" dirty="0"/>
              <a:t>Does Ransomware affect </a:t>
            </a:r>
            <a:r>
              <a:rPr lang="en-US" dirty="0" smtClean="0"/>
              <a:t>the Performance </a:t>
            </a:r>
            <a:r>
              <a:rPr lang="en-US" dirty="0"/>
              <a:t>Counters??</a:t>
            </a:r>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a:t>9</a:t>
            </a:r>
          </a:p>
        </p:txBody>
      </p:sp>
      <p:sp>
        <p:nvSpPr>
          <p:cNvPr id="8" name="TextBox 7"/>
          <p:cNvSpPr txBox="1"/>
          <p:nvPr/>
        </p:nvSpPr>
        <p:spPr>
          <a:xfrm>
            <a:off x="4604303" y="2966098"/>
            <a:ext cx="1109599"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Cache References</a:t>
            </a:r>
          </a:p>
        </p:txBody>
      </p:sp>
      <p:pic>
        <p:nvPicPr>
          <p:cNvPr id="9" name="Content Placeholder 8"/>
          <p:cNvPicPr>
            <a:picLocks/>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2862" y="1333899"/>
            <a:ext cx="1852791" cy="1623256"/>
          </a:xfrm>
          <a:prstGeom prst="rect">
            <a:avLst/>
          </a:prstGeom>
        </p:spPr>
      </p:pic>
      <p:sp>
        <p:nvSpPr>
          <p:cNvPr id="10" name="TextBox 9"/>
          <p:cNvSpPr txBox="1"/>
          <p:nvPr/>
        </p:nvSpPr>
        <p:spPr>
          <a:xfrm>
            <a:off x="559384" y="2950184"/>
            <a:ext cx="1191352"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Instructions</a:t>
            </a:r>
          </a:p>
        </p:txBody>
      </p:sp>
      <p:pic>
        <p:nvPicPr>
          <p:cNvPr id="11" name="Picture 10"/>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0937" y="1333899"/>
            <a:ext cx="1852791" cy="1623256"/>
          </a:xfrm>
          <a:prstGeom prst="rect">
            <a:avLst/>
          </a:prstGeom>
        </p:spPr>
      </p:pic>
      <p:sp>
        <p:nvSpPr>
          <p:cNvPr id="12" name="TextBox 11"/>
          <p:cNvSpPr txBox="1"/>
          <p:nvPr/>
        </p:nvSpPr>
        <p:spPr>
          <a:xfrm>
            <a:off x="2708481" y="2966098"/>
            <a:ext cx="938077"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Misses</a:t>
            </a:r>
          </a:p>
        </p:txBody>
      </p:sp>
      <p:pic>
        <p:nvPicPr>
          <p:cNvPr id="13" name="Picture 12"/>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19884" y="1333899"/>
            <a:ext cx="1852791" cy="1623256"/>
          </a:xfrm>
          <a:prstGeom prst="rect">
            <a:avLst/>
          </a:prstGeom>
        </p:spPr>
      </p:pic>
      <p:pic>
        <p:nvPicPr>
          <p:cNvPr id="14" name="Picture 13"/>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6318" y="3205874"/>
            <a:ext cx="1852791" cy="1623256"/>
          </a:xfrm>
          <a:prstGeom prst="rect">
            <a:avLst/>
          </a:prstGeom>
        </p:spPr>
      </p:pic>
      <p:sp>
        <p:nvSpPr>
          <p:cNvPr id="15" name="TextBox 14"/>
          <p:cNvSpPr txBox="1"/>
          <p:nvPr/>
        </p:nvSpPr>
        <p:spPr>
          <a:xfrm>
            <a:off x="1596610" y="4815187"/>
            <a:ext cx="894797"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Cache Misses</a:t>
            </a:r>
          </a:p>
        </p:txBody>
      </p:sp>
      <p:pic>
        <p:nvPicPr>
          <p:cNvPr id="16" name="Picture 15"/>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5775" y="3205874"/>
            <a:ext cx="1852791" cy="1623256"/>
          </a:xfrm>
          <a:prstGeom prst="rect">
            <a:avLst/>
          </a:prstGeom>
        </p:spPr>
      </p:pic>
      <p:sp>
        <p:nvSpPr>
          <p:cNvPr id="17" name="TextBox 16"/>
          <p:cNvSpPr txBox="1"/>
          <p:nvPr/>
        </p:nvSpPr>
        <p:spPr>
          <a:xfrm>
            <a:off x="3742479" y="4815187"/>
            <a:ext cx="801823"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Instructions</a:t>
            </a:r>
          </a:p>
        </p:txBody>
      </p:sp>
      <p:sp>
        <p:nvSpPr>
          <p:cNvPr id="19" name="TextBox 18"/>
          <p:cNvSpPr txBox="1"/>
          <p:nvPr/>
        </p:nvSpPr>
        <p:spPr>
          <a:xfrm>
            <a:off x="6072675" y="1904484"/>
            <a:ext cx="2684959" cy="2031325"/>
          </a:xfrm>
          <a:prstGeom prst="rect">
            <a:avLst/>
          </a:prstGeom>
          <a:solidFill>
            <a:srgbClr val="3F5378"/>
          </a:solidFill>
          <a:ln w="12700">
            <a:solidFill>
              <a:srgbClr val="C7D3E6"/>
            </a:solidFill>
          </a:ln>
        </p:spPr>
        <p:style>
          <a:lnRef idx="1">
            <a:schemeClr val="dk1"/>
          </a:lnRef>
          <a:fillRef idx="2">
            <a:schemeClr val="dk1"/>
          </a:fillRef>
          <a:effectRef idx="1">
            <a:schemeClr val="dk1"/>
          </a:effectRef>
          <a:fontRef idx="minor">
            <a:schemeClr val="dk1"/>
          </a:fontRef>
        </p:style>
        <p:txBody>
          <a:bodyPr wrap="square" rtlCol="0">
            <a:spAutoFit/>
          </a:bodyPr>
          <a:lstStyle/>
          <a:p>
            <a:pPr marL="101600" indent="0" algn="just">
              <a:buNone/>
            </a:pPr>
            <a:r>
              <a:rPr lang="en-US" sz="1000" dirty="0">
                <a:solidFill>
                  <a:schemeClr val="bg1"/>
                </a:solidFill>
                <a:latin typeface="Roboto Condensed" panose="020B0604020202020204" charset="0"/>
                <a:ea typeface="Roboto Condensed" panose="020B0604020202020204" charset="0"/>
              </a:rPr>
              <a:t>We designed a watchdog program and observed five performance counters (in sampling mode) which are likely to be affected by Ransomware (because of its repeated encryption of files).</a:t>
            </a:r>
          </a:p>
          <a:p>
            <a:pPr marL="101600" indent="0" algn="just">
              <a:buNone/>
            </a:pPr>
            <a:endParaRPr lang="en-US" sz="1000" dirty="0">
              <a:solidFill>
                <a:schemeClr val="bg1"/>
              </a:solidFill>
              <a:latin typeface="Roboto Condensed" panose="020B0604020202020204" charset="0"/>
              <a:ea typeface="Roboto Condensed" panose="020B0604020202020204" charset="0"/>
            </a:endParaRPr>
          </a:p>
          <a:p>
            <a:pPr marL="101600" indent="0" algn="just">
              <a:buNone/>
            </a:pPr>
            <a:endParaRPr lang="en-US" sz="1000" dirty="0" smtClean="0">
              <a:solidFill>
                <a:schemeClr val="bg1"/>
              </a:solidFill>
              <a:latin typeface="Roboto Condensed" panose="020B0604020202020204" charset="0"/>
              <a:ea typeface="Roboto Condensed" panose="020B0604020202020204" charset="0"/>
            </a:endParaRPr>
          </a:p>
          <a:p>
            <a:pPr marL="101600" indent="0" algn="just">
              <a:buNone/>
            </a:pPr>
            <a:endParaRPr lang="en-US" sz="1000" dirty="0">
              <a:solidFill>
                <a:schemeClr val="bg1"/>
              </a:solidFill>
              <a:latin typeface="Roboto Condensed" panose="020B0604020202020204" charset="0"/>
              <a:ea typeface="Roboto Condensed" panose="020B0604020202020204" charset="0"/>
            </a:endParaRPr>
          </a:p>
          <a:p>
            <a:pPr marL="101600" indent="0" algn="just">
              <a:buNone/>
            </a:pPr>
            <a:endParaRPr lang="en-US" sz="1000" dirty="0" smtClean="0">
              <a:solidFill>
                <a:schemeClr val="bg1"/>
              </a:solidFill>
              <a:latin typeface="Roboto Condensed" panose="020B0604020202020204" charset="0"/>
              <a:ea typeface="Roboto Condensed" panose="020B0604020202020204" charset="0"/>
            </a:endParaRPr>
          </a:p>
          <a:p>
            <a:pPr marL="101600" indent="0" algn="just">
              <a:buNone/>
            </a:pPr>
            <a:endParaRPr lang="en-US" sz="1000" dirty="0" smtClean="0">
              <a:solidFill>
                <a:schemeClr val="bg1"/>
              </a:solidFill>
              <a:latin typeface="Roboto Condensed" panose="020B0604020202020204" charset="0"/>
              <a:ea typeface="Roboto Condensed" panose="020B0604020202020204" charset="0"/>
            </a:endParaRPr>
          </a:p>
          <a:p>
            <a:pPr algn="just"/>
            <a:endParaRPr lang="en-US" sz="1200" dirty="0" smtClean="0">
              <a:solidFill>
                <a:schemeClr val="bg1"/>
              </a:solidFill>
              <a:latin typeface="Roboto Condensed" panose="020B0604020202020204" charset="0"/>
              <a:ea typeface="Roboto Condensed" panose="020B0604020202020204" charset="0"/>
            </a:endParaRPr>
          </a:p>
          <a:p>
            <a:pPr algn="just"/>
            <a:endParaRPr lang="en-US" sz="1200" dirty="0">
              <a:solidFill>
                <a:schemeClr val="bg1"/>
              </a:solidFill>
              <a:latin typeface="Roboto Condensed" panose="020B0604020202020204" charset="0"/>
              <a:ea typeface="Roboto Condensed" panose="020B0604020202020204" charset="0"/>
            </a:endParaRPr>
          </a:p>
          <a:p>
            <a:pPr algn="just"/>
            <a:endParaRPr lang="en-US" sz="1200" dirty="0" smtClean="0">
              <a:solidFill>
                <a:schemeClr val="bg1"/>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647836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75" y="392575"/>
            <a:ext cx="5699600" cy="766200"/>
          </a:xfrm>
        </p:spPr>
        <p:txBody>
          <a:bodyPr/>
          <a:lstStyle/>
          <a:p>
            <a:r>
              <a:rPr lang="en-US" dirty="0"/>
              <a:t>Does Ransomware affect </a:t>
            </a:r>
            <a:r>
              <a:rPr lang="en-US" dirty="0" smtClean="0"/>
              <a:t>the Performance </a:t>
            </a:r>
            <a:r>
              <a:rPr lang="en-US" dirty="0"/>
              <a:t>Counters??</a:t>
            </a:r>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a:t>9</a:t>
            </a:r>
          </a:p>
        </p:txBody>
      </p:sp>
      <p:sp>
        <p:nvSpPr>
          <p:cNvPr id="8" name="TextBox 7"/>
          <p:cNvSpPr txBox="1"/>
          <p:nvPr/>
        </p:nvSpPr>
        <p:spPr>
          <a:xfrm>
            <a:off x="4604303" y="2966098"/>
            <a:ext cx="1109599"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Cache References</a:t>
            </a:r>
          </a:p>
        </p:txBody>
      </p:sp>
      <p:pic>
        <p:nvPicPr>
          <p:cNvPr id="9" name="Content Placeholder 8"/>
          <p:cNvPicPr>
            <a:picLocks/>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2862" y="1333899"/>
            <a:ext cx="1852791" cy="1623256"/>
          </a:xfrm>
          <a:prstGeom prst="rect">
            <a:avLst/>
          </a:prstGeom>
        </p:spPr>
      </p:pic>
      <p:sp>
        <p:nvSpPr>
          <p:cNvPr id="10" name="TextBox 9"/>
          <p:cNvSpPr txBox="1"/>
          <p:nvPr/>
        </p:nvSpPr>
        <p:spPr>
          <a:xfrm>
            <a:off x="559384" y="2950184"/>
            <a:ext cx="1191352"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Instructions</a:t>
            </a:r>
          </a:p>
        </p:txBody>
      </p:sp>
      <p:pic>
        <p:nvPicPr>
          <p:cNvPr id="11" name="Picture 10"/>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0937" y="1333899"/>
            <a:ext cx="1852791" cy="1623256"/>
          </a:xfrm>
          <a:prstGeom prst="rect">
            <a:avLst/>
          </a:prstGeom>
        </p:spPr>
      </p:pic>
      <p:sp>
        <p:nvSpPr>
          <p:cNvPr id="12" name="TextBox 11"/>
          <p:cNvSpPr txBox="1"/>
          <p:nvPr/>
        </p:nvSpPr>
        <p:spPr>
          <a:xfrm>
            <a:off x="2708481" y="2966098"/>
            <a:ext cx="938077"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Misses</a:t>
            </a:r>
          </a:p>
        </p:txBody>
      </p:sp>
      <p:pic>
        <p:nvPicPr>
          <p:cNvPr id="13" name="Picture 12"/>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19884" y="1333899"/>
            <a:ext cx="1852791" cy="1623256"/>
          </a:xfrm>
          <a:prstGeom prst="rect">
            <a:avLst/>
          </a:prstGeom>
        </p:spPr>
      </p:pic>
      <p:pic>
        <p:nvPicPr>
          <p:cNvPr id="14" name="Picture 13"/>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6318" y="3205874"/>
            <a:ext cx="1852791" cy="1623256"/>
          </a:xfrm>
          <a:prstGeom prst="rect">
            <a:avLst/>
          </a:prstGeom>
        </p:spPr>
      </p:pic>
      <p:sp>
        <p:nvSpPr>
          <p:cNvPr id="15" name="TextBox 14"/>
          <p:cNvSpPr txBox="1"/>
          <p:nvPr/>
        </p:nvSpPr>
        <p:spPr>
          <a:xfrm>
            <a:off x="1596610" y="4815187"/>
            <a:ext cx="894797"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Cache Misses</a:t>
            </a:r>
          </a:p>
        </p:txBody>
      </p:sp>
      <p:pic>
        <p:nvPicPr>
          <p:cNvPr id="16" name="Picture 15"/>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5775" y="3205874"/>
            <a:ext cx="1852791" cy="1623256"/>
          </a:xfrm>
          <a:prstGeom prst="rect">
            <a:avLst/>
          </a:prstGeom>
        </p:spPr>
      </p:pic>
      <p:sp>
        <p:nvSpPr>
          <p:cNvPr id="17" name="TextBox 16"/>
          <p:cNvSpPr txBox="1"/>
          <p:nvPr/>
        </p:nvSpPr>
        <p:spPr>
          <a:xfrm>
            <a:off x="3742479" y="4815187"/>
            <a:ext cx="801823"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Instructions</a:t>
            </a:r>
          </a:p>
        </p:txBody>
      </p:sp>
      <p:sp>
        <p:nvSpPr>
          <p:cNvPr id="19" name="TextBox 18"/>
          <p:cNvSpPr txBox="1"/>
          <p:nvPr/>
        </p:nvSpPr>
        <p:spPr>
          <a:xfrm>
            <a:off x="6072675" y="1904484"/>
            <a:ext cx="2684959" cy="2031325"/>
          </a:xfrm>
          <a:prstGeom prst="rect">
            <a:avLst/>
          </a:prstGeom>
          <a:solidFill>
            <a:srgbClr val="3F5378"/>
          </a:solidFill>
          <a:ln w="12700">
            <a:solidFill>
              <a:srgbClr val="C7D3E6"/>
            </a:solidFill>
          </a:ln>
        </p:spPr>
        <p:style>
          <a:lnRef idx="1">
            <a:schemeClr val="dk1"/>
          </a:lnRef>
          <a:fillRef idx="2">
            <a:schemeClr val="dk1"/>
          </a:fillRef>
          <a:effectRef idx="1">
            <a:schemeClr val="dk1"/>
          </a:effectRef>
          <a:fontRef idx="minor">
            <a:schemeClr val="dk1"/>
          </a:fontRef>
        </p:style>
        <p:txBody>
          <a:bodyPr wrap="square" rtlCol="0">
            <a:spAutoFit/>
          </a:bodyPr>
          <a:lstStyle/>
          <a:p>
            <a:pPr marL="101600" indent="0" algn="just">
              <a:buNone/>
            </a:pPr>
            <a:r>
              <a:rPr lang="en-US" sz="1000" dirty="0">
                <a:solidFill>
                  <a:schemeClr val="bg1"/>
                </a:solidFill>
                <a:latin typeface="Roboto Condensed" panose="020B0604020202020204" charset="0"/>
                <a:ea typeface="Roboto Condensed" panose="020B0604020202020204" charset="0"/>
              </a:rPr>
              <a:t>We designed a watchdog program and observed five performance counters (in sampling mode) which are likely to be affected by Ransomware (because of its repeated encryption of files).</a:t>
            </a:r>
          </a:p>
          <a:p>
            <a:pPr marL="101600" indent="0" algn="just">
              <a:buNone/>
            </a:pPr>
            <a:endParaRPr lang="en-US" sz="1000" dirty="0">
              <a:solidFill>
                <a:schemeClr val="bg1"/>
              </a:solidFill>
              <a:latin typeface="Roboto Condensed" panose="020B0604020202020204" charset="0"/>
              <a:ea typeface="Roboto Condensed" panose="020B0604020202020204" charset="0"/>
            </a:endParaRPr>
          </a:p>
          <a:p>
            <a:pPr marL="101600" indent="0" algn="just">
              <a:buNone/>
            </a:pPr>
            <a:r>
              <a:rPr lang="en-US" sz="1000" b="1" dirty="0">
                <a:solidFill>
                  <a:schemeClr val="bg1"/>
                </a:solidFill>
                <a:latin typeface="Roboto Condensed" panose="020B0604020202020204" charset="0"/>
                <a:ea typeface="Roboto Condensed" panose="020B0604020202020204" charset="0"/>
              </a:rPr>
              <a:t>We do not measure performance counter events for any ransomware executables. We executed them in the background for more realistic scenario</a:t>
            </a:r>
            <a:r>
              <a:rPr lang="en-US" sz="1000" b="1" dirty="0" smtClean="0">
                <a:solidFill>
                  <a:schemeClr val="bg1"/>
                </a:solidFill>
                <a:latin typeface="Roboto Condensed" panose="020B0604020202020204" charset="0"/>
                <a:ea typeface="Roboto Condensed" panose="020B0604020202020204" charset="0"/>
              </a:rPr>
              <a:t>.</a:t>
            </a:r>
            <a:endParaRPr lang="en-US" sz="1000" dirty="0" smtClean="0">
              <a:solidFill>
                <a:schemeClr val="bg1"/>
              </a:solidFill>
              <a:latin typeface="Roboto Condensed" panose="020B0604020202020204" charset="0"/>
              <a:ea typeface="Roboto Condensed" panose="020B0604020202020204" charset="0"/>
            </a:endParaRPr>
          </a:p>
          <a:p>
            <a:pPr algn="just"/>
            <a:endParaRPr lang="en-US" sz="1200" dirty="0" smtClean="0">
              <a:solidFill>
                <a:schemeClr val="bg1"/>
              </a:solidFill>
              <a:latin typeface="Roboto Condensed" panose="020B0604020202020204" charset="0"/>
              <a:ea typeface="Roboto Condensed" panose="020B0604020202020204" charset="0"/>
            </a:endParaRPr>
          </a:p>
          <a:p>
            <a:pPr algn="just"/>
            <a:endParaRPr lang="en-US" sz="1200" dirty="0">
              <a:solidFill>
                <a:schemeClr val="bg1"/>
              </a:solidFill>
              <a:latin typeface="Roboto Condensed" panose="020B0604020202020204" charset="0"/>
              <a:ea typeface="Roboto Condensed" panose="020B0604020202020204" charset="0"/>
            </a:endParaRPr>
          </a:p>
          <a:p>
            <a:pPr algn="just"/>
            <a:endParaRPr lang="en-US" sz="1200" dirty="0" smtClean="0">
              <a:solidFill>
                <a:schemeClr val="bg1"/>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101342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75" y="392575"/>
            <a:ext cx="5699600" cy="766200"/>
          </a:xfrm>
        </p:spPr>
        <p:txBody>
          <a:bodyPr/>
          <a:lstStyle/>
          <a:p>
            <a:r>
              <a:rPr lang="en-US" dirty="0"/>
              <a:t>Does Ransomware affect </a:t>
            </a:r>
            <a:r>
              <a:rPr lang="en-US" dirty="0" smtClean="0"/>
              <a:t>the Performance </a:t>
            </a:r>
            <a:r>
              <a:rPr lang="en-US" dirty="0"/>
              <a:t>Counters??</a:t>
            </a:r>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a:t>9</a:t>
            </a:r>
          </a:p>
        </p:txBody>
      </p:sp>
      <p:sp>
        <p:nvSpPr>
          <p:cNvPr id="8" name="TextBox 7"/>
          <p:cNvSpPr txBox="1"/>
          <p:nvPr/>
        </p:nvSpPr>
        <p:spPr>
          <a:xfrm>
            <a:off x="4604303" y="2966098"/>
            <a:ext cx="1109599"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Cache References</a:t>
            </a:r>
          </a:p>
        </p:txBody>
      </p:sp>
      <p:pic>
        <p:nvPicPr>
          <p:cNvPr id="9" name="Content Placeholder 8"/>
          <p:cNvPicPr>
            <a:picLocks/>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2862" y="1333899"/>
            <a:ext cx="1852791" cy="1623256"/>
          </a:xfrm>
          <a:prstGeom prst="rect">
            <a:avLst/>
          </a:prstGeom>
        </p:spPr>
      </p:pic>
      <p:sp>
        <p:nvSpPr>
          <p:cNvPr id="10" name="TextBox 9"/>
          <p:cNvSpPr txBox="1"/>
          <p:nvPr/>
        </p:nvSpPr>
        <p:spPr>
          <a:xfrm>
            <a:off x="559384" y="2950184"/>
            <a:ext cx="1191352"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Instructions</a:t>
            </a:r>
          </a:p>
        </p:txBody>
      </p:sp>
      <p:pic>
        <p:nvPicPr>
          <p:cNvPr id="11" name="Picture 10"/>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0937" y="1333899"/>
            <a:ext cx="1852791" cy="1623256"/>
          </a:xfrm>
          <a:prstGeom prst="rect">
            <a:avLst/>
          </a:prstGeom>
        </p:spPr>
      </p:pic>
      <p:sp>
        <p:nvSpPr>
          <p:cNvPr id="12" name="TextBox 11"/>
          <p:cNvSpPr txBox="1"/>
          <p:nvPr/>
        </p:nvSpPr>
        <p:spPr>
          <a:xfrm>
            <a:off x="2708481" y="2966098"/>
            <a:ext cx="938077"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Misses</a:t>
            </a:r>
          </a:p>
        </p:txBody>
      </p:sp>
      <p:pic>
        <p:nvPicPr>
          <p:cNvPr id="13" name="Picture 12"/>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19884" y="1333899"/>
            <a:ext cx="1852791" cy="1623256"/>
          </a:xfrm>
          <a:prstGeom prst="rect">
            <a:avLst/>
          </a:prstGeom>
        </p:spPr>
      </p:pic>
      <p:pic>
        <p:nvPicPr>
          <p:cNvPr id="14" name="Picture 13"/>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6318" y="3205874"/>
            <a:ext cx="1852791" cy="1623256"/>
          </a:xfrm>
          <a:prstGeom prst="rect">
            <a:avLst/>
          </a:prstGeom>
        </p:spPr>
      </p:pic>
      <p:sp>
        <p:nvSpPr>
          <p:cNvPr id="15" name="TextBox 14"/>
          <p:cNvSpPr txBox="1"/>
          <p:nvPr/>
        </p:nvSpPr>
        <p:spPr>
          <a:xfrm>
            <a:off x="1596610" y="4815187"/>
            <a:ext cx="894797"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Cache Misses</a:t>
            </a:r>
          </a:p>
        </p:txBody>
      </p:sp>
      <p:pic>
        <p:nvPicPr>
          <p:cNvPr id="16" name="Picture 15"/>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5775" y="3205874"/>
            <a:ext cx="1852791" cy="1623256"/>
          </a:xfrm>
          <a:prstGeom prst="rect">
            <a:avLst/>
          </a:prstGeom>
        </p:spPr>
      </p:pic>
      <p:sp>
        <p:nvSpPr>
          <p:cNvPr id="17" name="TextBox 16"/>
          <p:cNvSpPr txBox="1"/>
          <p:nvPr/>
        </p:nvSpPr>
        <p:spPr>
          <a:xfrm>
            <a:off x="3742479" y="4815187"/>
            <a:ext cx="801823"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Instructions</a:t>
            </a:r>
          </a:p>
        </p:txBody>
      </p:sp>
      <p:sp>
        <p:nvSpPr>
          <p:cNvPr id="21" name="TextBox 20"/>
          <p:cNvSpPr txBox="1"/>
          <p:nvPr/>
        </p:nvSpPr>
        <p:spPr>
          <a:xfrm>
            <a:off x="6072675" y="1904484"/>
            <a:ext cx="2684959" cy="2031325"/>
          </a:xfrm>
          <a:prstGeom prst="rect">
            <a:avLst/>
          </a:prstGeom>
          <a:solidFill>
            <a:srgbClr val="3F5378"/>
          </a:solidFill>
          <a:ln w="12700">
            <a:solidFill>
              <a:srgbClr val="C7D3E6"/>
            </a:solidFill>
          </a:ln>
        </p:spPr>
        <p:style>
          <a:lnRef idx="1">
            <a:schemeClr val="dk1"/>
          </a:lnRef>
          <a:fillRef idx="2">
            <a:schemeClr val="dk1"/>
          </a:fillRef>
          <a:effectRef idx="1">
            <a:schemeClr val="dk1"/>
          </a:effectRef>
          <a:fontRef idx="minor">
            <a:schemeClr val="dk1"/>
          </a:fontRef>
        </p:style>
        <p:txBody>
          <a:bodyPr wrap="square" rtlCol="0">
            <a:spAutoFit/>
          </a:bodyPr>
          <a:lstStyle/>
          <a:p>
            <a:pPr marL="101600" indent="0" algn="just">
              <a:buNone/>
            </a:pPr>
            <a:r>
              <a:rPr lang="en-US" sz="1000" dirty="0">
                <a:solidFill>
                  <a:schemeClr val="bg1"/>
                </a:solidFill>
                <a:latin typeface="Roboto Condensed" panose="020B0604020202020204" charset="0"/>
                <a:ea typeface="Roboto Condensed" panose="020B0604020202020204" charset="0"/>
              </a:rPr>
              <a:t>We designed a watchdog program and observed five performance counters (in sampling mode) which are likely to be affected by Ransomware (because of its repeated encryption of files).</a:t>
            </a:r>
          </a:p>
          <a:p>
            <a:pPr marL="101600" indent="0" algn="just">
              <a:buNone/>
            </a:pPr>
            <a:endParaRPr lang="en-US" sz="1000" dirty="0">
              <a:solidFill>
                <a:schemeClr val="bg1"/>
              </a:solidFill>
              <a:latin typeface="Roboto Condensed" panose="020B0604020202020204" charset="0"/>
              <a:ea typeface="Roboto Condensed" panose="020B0604020202020204" charset="0"/>
            </a:endParaRPr>
          </a:p>
          <a:p>
            <a:pPr marL="101600" indent="0" algn="just">
              <a:buNone/>
            </a:pPr>
            <a:r>
              <a:rPr lang="en-US" sz="1000" b="1" dirty="0">
                <a:solidFill>
                  <a:schemeClr val="bg1"/>
                </a:solidFill>
                <a:latin typeface="Roboto Condensed" panose="020B0604020202020204" charset="0"/>
                <a:ea typeface="Roboto Condensed" panose="020B0604020202020204" charset="0"/>
              </a:rPr>
              <a:t>We do not measure performance counter events for any ransomware executables. We executed them in the background for more realistic scenario</a:t>
            </a:r>
            <a:r>
              <a:rPr lang="en-US" sz="1000" b="1" dirty="0" smtClean="0">
                <a:solidFill>
                  <a:schemeClr val="bg1"/>
                </a:solidFill>
                <a:latin typeface="Roboto Condensed" panose="020B0604020202020204" charset="0"/>
                <a:ea typeface="Roboto Condensed" panose="020B0604020202020204" charset="0"/>
              </a:rPr>
              <a:t>.</a:t>
            </a:r>
            <a:endParaRPr lang="en-US" sz="1000" dirty="0" smtClean="0">
              <a:solidFill>
                <a:schemeClr val="bg1"/>
              </a:solidFill>
              <a:latin typeface="Roboto Condensed" panose="020B0604020202020204" charset="0"/>
              <a:ea typeface="Roboto Condensed" panose="020B0604020202020204" charset="0"/>
            </a:endParaRPr>
          </a:p>
          <a:p>
            <a:pPr algn="just"/>
            <a:endParaRPr lang="en-US" sz="1200" dirty="0" smtClean="0">
              <a:solidFill>
                <a:schemeClr val="bg1"/>
              </a:solidFill>
              <a:latin typeface="Roboto Condensed" panose="020B0604020202020204" charset="0"/>
              <a:ea typeface="Roboto Condensed" panose="020B0604020202020204" charset="0"/>
            </a:endParaRPr>
          </a:p>
          <a:p>
            <a:pPr algn="ctr"/>
            <a:r>
              <a:rPr lang="en-US" sz="1200" b="1" dirty="0" smtClean="0">
                <a:solidFill>
                  <a:srgbClr val="FF9800"/>
                </a:solidFill>
                <a:effectLst>
                  <a:outerShdw blurRad="38100" dist="38100" dir="2700000" algn="tl">
                    <a:srgbClr val="000000">
                      <a:alpha val="43137"/>
                    </a:srgbClr>
                  </a:outerShdw>
                </a:effectLst>
                <a:latin typeface="Roboto Condensed" panose="020B0604020202020204" charset="0"/>
                <a:ea typeface="Roboto Condensed" panose="020B0604020202020204" charset="0"/>
              </a:rPr>
              <a:t>YES</a:t>
            </a:r>
            <a:endParaRPr lang="en-US" sz="1200" b="1" dirty="0">
              <a:solidFill>
                <a:srgbClr val="FF9800"/>
              </a:solidFill>
              <a:effectLst>
                <a:outerShdw blurRad="38100" dist="38100" dir="2700000" algn="tl">
                  <a:srgbClr val="000000">
                    <a:alpha val="43137"/>
                  </a:srgbClr>
                </a:outerShdw>
              </a:effectLst>
              <a:latin typeface="Roboto Condensed" panose="020B0604020202020204" charset="0"/>
              <a:ea typeface="Roboto Condensed" panose="020B0604020202020204" charset="0"/>
            </a:endParaRPr>
          </a:p>
          <a:p>
            <a:pPr algn="ctr"/>
            <a:r>
              <a:rPr lang="en-US" sz="1200" b="1" dirty="0" smtClean="0">
                <a:solidFill>
                  <a:srgbClr val="FF9800"/>
                </a:solidFill>
                <a:effectLst>
                  <a:outerShdw blurRad="38100" dist="38100" dir="2700000" algn="tl">
                    <a:srgbClr val="000000">
                      <a:alpha val="43137"/>
                    </a:srgbClr>
                  </a:outerShdw>
                </a:effectLst>
                <a:latin typeface="Roboto Condensed" panose="020B0604020202020204" charset="0"/>
                <a:ea typeface="Roboto Condensed" panose="020B0604020202020204" charset="0"/>
              </a:rPr>
              <a:t>Ransomwares do affect these events</a:t>
            </a:r>
          </a:p>
        </p:txBody>
      </p:sp>
    </p:spTree>
    <p:extLst>
      <p:ext uri="{BB962C8B-B14F-4D97-AF65-F5344CB8AC3E}">
        <p14:creationId xmlns:p14="http://schemas.microsoft.com/office/powerpoint/2010/main" val="2689196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75" y="392575"/>
            <a:ext cx="5699600" cy="766200"/>
          </a:xfrm>
        </p:spPr>
        <p:txBody>
          <a:bodyPr/>
          <a:lstStyle/>
          <a:p>
            <a:r>
              <a:rPr lang="en-US" dirty="0"/>
              <a:t>Is it enough to </a:t>
            </a:r>
            <a:r>
              <a:rPr lang="en-US" dirty="0" smtClean="0"/>
              <a:t>observe a </a:t>
            </a:r>
            <a:r>
              <a:rPr lang="en-US" dirty="0"/>
              <a:t>single sample point??</a:t>
            </a:r>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10</a:t>
            </a:r>
            <a:endParaRPr lang="en" dirty="0"/>
          </a:p>
        </p:txBody>
      </p:sp>
      <p:pic>
        <p:nvPicPr>
          <p:cNvPr id="27" name="Content Placeholder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7454" y="1414367"/>
            <a:ext cx="2142509" cy="1982148"/>
          </a:xfrm>
          <a:prstGeom prst="rect">
            <a:avLst/>
          </a:prstGeom>
          <a:noFill/>
          <a:ln>
            <a:noFill/>
          </a:ln>
        </p:spPr>
      </p:pic>
      <p:sp>
        <p:nvSpPr>
          <p:cNvPr id="31" name="TextBox 9"/>
          <p:cNvSpPr txBox="1"/>
          <p:nvPr/>
        </p:nvSpPr>
        <p:spPr>
          <a:xfrm>
            <a:off x="955097" y="3451268"/>
            <a:ext cx="1191352"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Instructions</a:t>
            </a:r>
          </a:p>
        </p:txBody>
      </p:sp>
    </p:spTree>
    <p:extLst>
      <p:ext uri="{BB962C8B-B14F-4D97-AF65-F5344CB8AC3E}">
        <p14:creationId xmlns:p14="http://schemas.microsoft.com/office/powerpoint/2010/main" val="512385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75" y="392575"/>
            <a:ext cx="5699600" cy="766200"/>
          </a:xfrm>
        </p:spPr>
        <p:txBody>
          <a:bodyPr/>
          <a:lstStyle/>
          <a:p>
            <a:r>
              <a:rPr lang="en-US" dirty="0"/>
              <a:t>Is it enough to </a:t>
            </a:r>
            <a:r>
              <a:rPr lang="en-US" dirty="0" smtClean="0"/>
              <a:t>observe a </a:t>
            </a:r>
            <a:r>
              <a:rPr lang="en-US" dirty="0"/>
              <a:t>single sample point??</a:t>
            </a:r>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10</a:t>
            </a:r>
            <a:endParaRPr lang="en" dirty="0"/>
          </a:p>
        </p:txBody>
      </p:sp>
      <p:pic>
        <p:nvPicPr>
          <p:cNvPr id="27" name="Content Placeholder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7454" y="1414367"/>
            <a:ext cx="2142509" cy="1982148"/>
          </a:xfrm>
          <a:prstGeom prst="rect">
            <a:avLst/>
          </a:prstGeom>
          <a:noFill/>
          <a:ln>
            <a:noFill/>
          </a:ln>
        </p:spPr>
      </p:pic>
      <p:sp>
        <p:nvSpPr>
          <p:cNvPr id="31" name="TextBox 9"/>
          <p:cNvSpPr txBox="1"/>
          <p:nvPr/>
        </p:nvSpPr>
        <p:spPr>
          <a:xfrm>
            <a:off x="955097" y="3451268"/>
            <a:ext cx="1191352"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Instructions</a:t>
            </a:r>
          </a:p>
        </p:txBody>
      </p:sp>
      <p:sp>
        <p:nvSpPr>
          <p:cNvPr id="13" name="Rounded Rectangle 12"/>
          <p:cNvSpPr/>
          <p:nvPr/>
        </p:nvSpPr>
        <p:spPr>
          <a:xfrm>
            <a:off x="223666" y="4218434"/>
            <a:ext cx="2650083"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000" dirty="0">
                <a:latin typeface="Roboto Condensed" panose="020B0604020202020204" charset="0"/>
                <a:ea typeface="Roboto Condensed" panose="020B0604020202020204" charset="0"/>
              </a:rPr>
              <a:t>Can not differentiate by observing a single point</a:t>
            </a:r>
          </a:p>
        </p:txBody>
      </p:sp>
      <p:cxnSp>
        <p:nvCxnSpPr>
          <p:cNvPr id="14" name="Straight Arrow Connector 13"/>
          <p:cNvCxnSpPr/>
          <p:nvPr/>
        </p:nvCxnSpPr>
        <p:spPr>
          <a:xfrm>
            <a:off x="955097" y="2762518"/>
            <a:ext cx="0" cy="1455916"/>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5385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75" y="392575"/>
            <a:ext cx="5699600" cy="766200"/>
          </a:xfrm>
        </p:spPr>
        <p:txBody>
          <a:bodyPr/>
          <a:lstStyle/>
          <a:p>
            <a:r>
              <a:rPr lang="en-US" dirty="0"/>
              <a:t>Is it enough to </a:t>
            </a:r>
            <a:r>
              <a:rPr lang="en-US" dirty="0" smtClean="0"/>
              <a:t>observe a </a:t>
            </a:r>
            <a:r>
              <a:rPr lang="en-US" dirty="0"/>
              <a:t>single sample point??</a:t>
            </a:r>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10</a:t>
            </a:r>
            <a:endParaRPr lang="en" dirty="0"/>
          </a:p>
        </p:txBody>
      </p:sp>
      <p:pic>
        <p:nvPicPr>
          <p:cNvPr id="27" name="Content Placeholder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7454" y="1414367"/>
            <a:ext cx="2142509" cy="1982148"/>
          </a:xfrm>
          <a:prstGeom prst="rect">
            <a:avLst/>
          </a:prstGeom>
          <a:noFill/>
          <a:ln>
            <a:noFill/>
          </a:ln>
        </p:spPr>
      </p:pic>
      <p:pic>
        <p:nvPicPr>
          <p:cNvPr id="29" name="Content Placeholder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63424" y="1414367"/>
            <a:ext cx="2142509" cy="1982148"/>
          </a:xfrm>
          <a:prstGeom prst="rect">
            <a:avLst/>
          </a:prstGeom>
        </p:spPr>
      </p:pic>
      <p:sp>
        <p:nvSpPr>
          <p:cNvPr id="31" name="TextBox 9"/>
          <p:cNvSpPr txBox="1"/>
          <p:nvPr/>
        </p:nvSpPr>
        <p:spPr>
          <a:xfrm>
            <a:off x="955097" y="3451268"/>
            <a:ext cx="1191352"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Instructions</a:t>
            </a:r>
          </a:p>
        </p:txBody>
      </p:sp>
      <p:sp>
        <p:nvSpPr>
          <p:cNvPr id="32" name="TextBox 9"/>
          <p:cNvSpPr txBox="1"/>
          <p:nvPr/>
        </p:nvSpPr>
        <p:spPr>
          <a:xfrm>
            <a:off x="4158238" y="3451268"/>
            <a:ext cx="1191352"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Instructions</a:t>
            </a:r>
          </a:p>
        </p:txBody>
      </p:sp>
      <p:sp>
        <p:nvSpPr>
          <p:cNvPr id="13" name="Rounded Rectangle 12"/>
          <p:cNvSpPr/>
          <p:nvPr/>
        </p:nvSpPr>
        <p:spPr>
          <a:xfrm>
            <a:off x="223666" y="4218434"/>
            <a:ext cx="2650083"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000" dirty="0">
                <a:latin typeface="Roboto Condensed" panose="020B0604020202020204" charset="0"/>
                <a:ea typeface="Roboto Condensed" panose="020B0604020202020204" charset="0"/>
              </a:rPr>
              <a:t>Can not differentiate by observing a single point</a:t>
            </a:r>
          </a:p>
        </p:txBody>
      </p:sp>
      <p:cxnSp>
        <p:nvCxnSpPr>
          <p:cNvPr id="14" name="Straight Arrow Connector 13"/>
          <p:cNvCxnSpPr/>
          <p:nvPr/>
        </p:nvCxnSpPr>
        <p:spPr>
          <a:xfrm>
            <a:off x="955097" y="2762518"/>
            <a:ext cx="0" cy="1455916"/>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067250" y="2700569"/>
            <a:ext cx="285809" cy="293770"/>
          </a:xfrm>
          <a:prstGeom prst="rect">
            <a:avLst/>
          </a:prstGeom>
          <a:noFill/>
          <a:ln>
            <a:solidFill>
              <a:srgbClr val="3F53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301114" y="4218433"/>
            <a:ext cx="2867128"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000" dirty="0">
                <a:latin typeface="Roboto Condensed" panose="020B0604020202020204" charset="0"/>
                <a:ea typeface="Roboto Condensed" panose="020B0604020202020204" charset="0"/>
              </a:rPr>
              <a:t>The difference is </a:t>
            </a:r>
            <a:r>
              <a:rPr lang="en-IN" altLang="en-US" sz="1000" dirty="0">
                <a:latin typeface="Roboto Condensed" panose="020B0604020202020204" charset="0"/>
                <a:ea typeface="Roboto Condensed" panose="020B0604020202020204" charset="0"/>
              </a:rPr>
              <a:t>more </a:t>
            </a:r>
            <a:r>
              <a:rPr lang="en-US" sz="1000" dirty="0">
                <a:latin typeface="Roboto Condensed" panose="020B0604020202020204" charset="0"/>
                <a:ea typeface="Roboto Condensed" panose="020B0604020202020204" charset="0"/>
              </a:rPr>
              <a:t>clear within </a:t>
            </a:r>
            <a:r>
              <a:rPr lang="en-IN" altLang="en-US" sz="1000" dirty="0">
                <a:latin typeface="Roboto Condensed" panose="020B0604020202020204" charset="0"/>
                <a:ea typeface="Roboto Condensed" panose="020B0604020202020204" charset="0"/>
              </a:rPr>
              <a:t>a specific</a:t>
            </a:r>
            <a:r>
              <a:rPr lang="en-US" sz="1000" dirty="0">
                <a:latin typeface="Roboto Condensed" panose="020B0604020202020204" charset="0"/>
                <a:ea typeface="Roboto Condensed" panose="020B0604020202020204" charset="0"/>
              </a:rPr>
              <a:t> window</a:t>
            </a:r>
          </a:p>
        </p:txBody>
      </p:sp>
      <p:cxnSp>
        <p:nvCxnSpPr>
          <p:cNvPr id="15" name="Straight Arrow Connector 14"/>
          <p:cNvCxnSpPr>
            <a:stCxn id="11" idx="2"/>
          </p:cNvCxnSpPr>
          <p:nvPr/>
        </p:nvCxnSpPr>
        <p:spPr>
          <a:xfrm flipH="1">
            <a:off x="4210154" y="2994339"/>
            <a:ext cx="1" cy="1224094"/>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32512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75" y="392575"/>
            <a:ext cx="5699600" cy="766200"/>
          </a:xfrm>
        </p:spPr>
        <p:txBody>
          <a:bodyPr/>
          <a:lstStyle/>
          <a:p>
            <a:r>
              <a:rPr lang="en-US" dirty="0"/>
              <a:t>Is it enough to </a:t>
            </a:r>
            <a:r>
              <a:rPr lang="en-US" dirty="0" smtClean="0"/>
              <a:t>observe a </a:t>
            </a:r>
            <a:r>
              <a:rPr lang="en-US" dirty="0"/>
              <a:t>single sample point??</a:t>
            </a:r>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10</a:t>
            </a:r>
            <a:endParaRPr lang="en" dirty="0"/>
          </a:p>
        </p:txBody>
      </p:sp>
      <p:pic>
        <p:nvPicPr>
          <p:cNvPr id="27" name="Content Placeholder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7454" y="1414367"/>
            <a:ext cx="2142509" cy="1982148"/>
          </a:xfrm>
          <a:prstGeom prst="rect">
            <a:avLst/>
          </a:prstGeom>
          <a:noFill/>
          <a:ln>
            <a:noFill/>
          </a:ln>
        </p:spPr>
      </p:pic>
      <p:pic>
        <p:nvPicPr>
          <p:cNvPr id="29" name="Content Placeholder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63424" y="1414367"/>
            <a:ext cx="2142509" cy="1982148"/>
          </a:xfrm>
          <a:prstGeom prst="rect">
            <a:avLst/>
          </a:prstGeom>
        </p:spPr>
      </p:pic>
      <p:sp>
        <p:nvSpPr>
          <p:cNvPr id="31" name="TextBox 9"/>
          <p:cNvSpPr txBox="1"/>
          <p:nvPr/>
        </p:nvSpPr>
        <p:spPr>
          <a:xfrm>
            <a:off x="955097" y="3451268"/>
            <a:ext cx="1191352"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Instructions</a:t>
            </a:r>
          </a:p>
        </p:txBody>
      </p:sp>
      <p:sp>
        <p:nvSpPr>
          <p:cNvPr id="32" name="TextBox 9"/>
          <p:cNvSpPr txBox="1"/>
          <p:nvPr/>
        </p:nvSpPr>
        <p:spPr>
          <a:xfrm>
            <a:off x="4158238" y="3451268"/>
            <a:ext cx="1191352"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Instructions</a:t>
            </a:r>
          </a:p>
        </p:txBody>
      </p:sp>
      <p:sp>
        <p:nvSpPr>
          <p:cNvPr id="13" name="Rounded Rectangle 12"/>
          <p:cNvSpPr/>
          <p:nvPr/>
        </p:nvSpPr>
        <p:spPr>
          <a:xfrm>
            <a:off x="223666" y="4218434"/>
            <a:ext cx="2650083"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000" dirty="0">
                <a:latin typeface="Roboto Condensed" panose="020B0604020202020204" charset="0"/>
                <a:ea typeface="Roboto Condensed" panose="020B0604020202020204" charset="0"/>
              </a:rPr>
              <a:t>Can not differentiate by observing a single point</a:t>
            </a:r>
          </a:p>
        </p:txBody>
      </p:sp>
      <p:cxnSp>
        <p:nvCxnSpPr>
          <p:cNvPr id="14" name="Straight Arrow Connector 13"/>
          <p:cNvCxnSpPr/>
          <p:nvPr/>
        </p:nvCxnSpPr>
        <p:spPr>
          <a:xfrm>
            <a:off x="955097" y="2762518"/>
            <a:ext cx="0" cy="1455916"/>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067250" y="2700569"/>
            <a:ext cx="285809" cy="293770"/>
          </a:xfrm>
          <a:prstGeom prst="rect">
            <a:avLst/>
          </a:prstGeom>
          <a:noFill/>
          <a:ln>
            <a:solidFill>
              <a:srgbClr val="3F53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301114" y="4218433"/>
            <a:ext cx="2867128"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000" dirty="0">
                <a:latin typeface="Roboto Condensed" panose="020B0604020202020204" charset="0"/>
                <a:ea typeface="Roboto Condensed" panose="020B0604020202020204" charset="0"/>
              </a:rPr>
              <a:t>The difference is </a:t>
            </a:r>
            <a:r>
              <a:rPr lang="en-IN" altLang="en-US" sz="1000" dirty="0">
                <a:latin typeface="Roboto Condensed" panose="020B0604020202020204" charset="0"/>
                <a:ea typeface="Roboto Condensed" panose="020B0604020202020204" charset="0"/>
              </a:rPr>
              <a:t>more </a:t>
            </a:r>
            <a:r>
              <a:rPr lang="en-US" sz="1000" dirty="0">
                <a:latin typeface="Roboto Condensed" panose="020B0604020202020204" charset="0"/>
                <a:ea typeface="Roboto Condensed" panose="020B0604020202020204" charset="0"/>
              </a:rPr>
              <a:t>clear within </a:t>
            </a:r>
            <a:r>
              <a:rPr lang="en-IN" altLang="en-US" sz="1000" dirty="0">
                <a:latin typeface="Roboto Condensed" panose="020B0604020202020204" charset="0"/>
                <a:ea typeface="Roboto Condensed" panose="020B0604020202020204" charset="0"/>
              </a:rPr>
              <a:t>a specific</a:t>
            </a:r>
            <a:r>
              <a:rPr lang="en-US" sz="1000" dirty="0">
                <a:latin typeface="Roboto Condensed" panose="020B0604020202020204" charset="0"/>
                <a:ea typeface="Roboto Condensed" panose="020B0604020202020204" charset="0"/>
              </a:rPr>
              <a:t> window</a:t>
            </a:r>
          </a:p>
        </p:txBody>
      </p:sp>
      <p:cxnSp>
        <p:nvCxnSpPr>
          <p:cNvPr id="15" name="Straight Arrow Connector 14"/>
          <p:cNvCxnSpPr>
            <a:stCxn id="11" idx="2"/>
          </p:cNvCxnSpPr>
          <p:nvPr/>
        </p:nvCxnSpPr>
        <p:spPr>
          <a:xfrm flipH="1">
            <a:off x="4210154" y="2994339"/>
            <a:ext cx="1" cy="1224094"/>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072675" y="2293456"/>
            <a:ext cx="2781263" cy="553998"/>
          </a:xfrm>
          <a:prstGeom prst="rect">
            <a:avLst/>
          </a:prstGeom>
          <a:solidFill>
            <a:srgbClr val="3F5378"/>
          </a:solidFill>
          <a:ln w="12700">
            <a:solidFill>
              <a:srgbClr val="C7D3E6"/>
            </a:solidFill>
          </a:ln>
        </p:spPr>
        <p:style>
          <a:lnRef idx="1">
            <a:schemeClr val="dk1"/>
          </a:lnRef>
          <a:fillRef idx="2">
            <a:schemeClr val="dk1"/>
          </a:fillRef>
          <a:effectRef idx="1">
            <a:schemeClr val="dk1"/>
          </a:effectRef>
          <a:fontRef idx="minor">
            <a:schemeClr val="dk1"/>
          </a:fontRef>
        </p:style>
        <p:txBody>
          <a:bodyPr wrap="square" rtlCol="0">
            <a:spAutoFit/>
          </a:bodyPr>
          <a:lstStyle/>
          <a:p>
            <a:pPr algn="just"/>
            <a:r>
              <a:rPr lang="en-US" sz="1000" dirty="0">
                <a:solidFill>
                  <a:schemeClr val="bg1"/>
                </a:solidFill>
                <a:latin typeface="Roboto Condensed" panose="020B0604020202020204" charset="0"/>
                <a:ea typeface="Roboto Condensed" panose="020B0604020202020204" charset="0"/>
              </a:rPr>
              <a:t>It is better to consider the performance counter values as </a:t>
            </a:r>
            <a:r>
              <a:rPr lang="en-US" sz="1000" b="1" dirty="0">
                <a:solidFill>
                  <a:srgbClr val="FF9800"/>
                </a:solidFill>
                <a:effectLst>
                  <a:outerShdw blurRad="38100" dist="38100" dir="2700000" algn="tl">
                    <a:srgbClr val="000000">
                      <a:alpha val="43137"/>
                    </a:srgbClr>
                  </a:outerShdw>
                </a:effectLst>
                <a:latin typeface="Roboto Condensed" panose="020B0604020202020204" charset="0"/>
                <a:ea typeface="Roboto Condensed" panose="020B0604020202020204" charset="0"/>
              </a:rPr>
              <a:t>multivariate time-series</a:t>
            </a:r>
            <a:r>
              <a:rPr lang="en-US" sz="1000" dirty="0">
                <a:solidFill>
                  <a:schemeClr val="bg1"/>
                </a:solidFill>
                <a:latin typeface="Roboto Condensed" panose="020B0604020202020204" charset="0"/>
                <a:ea typeface="Roboto Condensed" panose="020B0604020202020204" charset="0"/>
              </a:rPr>
              <a:t> sequence of specific window size instead of single feature point.</a:t>
            </a:r>
          </a:p>
        </p:txBody>
      </p:sp>
    </p:spTree>
    <p:extLst>
      <p:ext uri="{BB962C8B-B14F-4D97-AF65-F5344CB8AC3E}">
        <p14:creationId xmlns:p14="http://schemas.microsoft.com/office/powerpoint/2010/main" val="1735860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LSTM-based Autoencoder</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11</a:t>
            </a:r>
            <a:endParaRPr lang="en" dirty="0"/>
          </a:p>
        </p:txBody>
      </p:sp>
      <p:pic>
        <p:nvPicPr>
          <p:cNvPr id="6" name="Content Placeholder 12" descr="C:\Users\Manaar\Downloads\rapper\1_8ixTe1VHLsmKB3AquWdxpQ.png1_8ixTe1VHLsmKB3AquWdxpQ"/>
          <p:cNvPicPr>
            <a:picLocks noChangeAspect="1"/>
          </p:cNvPicPr>
          <p:nvPr/>
        </p:nvPicPr>
        <p:blipFill>
          <a:blip r:embed="rId2"/>
          <a:srcRect/>
          <a:stretch>
            <a:fillRect/>
          </a:stretch>
        </p:blipFill>
        <p:spPr>
          <a:xfrm>
            <a:off x="5141179" y="1827305"/>
            <a:ext cx="3673316" cy="2145665"/>
          </a:xfrm>
          <a:prstGeom prst="rect">
            <a:avLst/>
          </a:prstGeom>
          <a:noFill/>
          <a:ln>
            <a:noFill/>
          </a:ln>
        </p:spPr>
      </p:pic>
      <mc:AlternateContent xmlns:mc="http://schemas.openxmlformats.org/markup-compatibility/2006" xmlns:a14="http://schemas.microsoft.com/office/drawing/2010/main">
        <mc:Choice Requires="a14">
          <p:sp>
            <p:nvSpPr>
              <p:cNvPr id="8" name="TextBox 7"/>
              <p:cNvSpPr txBox="1"/>
              <p:nvPr/>
            </p:nvSpPr>
            <p:spPr>
              <a:xfrm>
                <a:off x="2189586" y="2658566"/>
                <a:ext cx="256541"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189586" y="2658566"/>
                <a:ext cx="256541" cy="215444"/>
              </a:xfrm>
              <a:prstGeom prst="rect">
                <a:avLst/>
              </a:prstGeom>
              <a:blipFill>
                <a:blip r:embed="rId3"/>
                <a:stretch>
                  <a:fillRect l="-9524"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38334" y="2638972"/>
                <a:ext cx="197222"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𝜒</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438334" y="2638972"/>
                <a:ext cx="197222" cy="215444"/>
              </a:xfrm>
              <a:prstGeom prst="rect">
                <a:avLst/>
              </a:prstGeom>
              <a:blipFill>
                <a:blip r:embed="rId4"/>
                <a:stretch>
                  <a:fillRect l="-9375" r="-9375"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593954" y="2658566"/>
                <a:ext cx="253941"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593954" y="2658566"/>
                <a:ext cx="253941" cy="215444"/>
              </a:xfrm>
              <a:prstGeom prst="rect">
                <a:avLst/>
              </a:prstGeom>
              <a:blipFill>
                <a:blip r:embed="rId5"/>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807235" y="2643533"/>
                <a:ext cx="197222"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𝜒</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807235" y="2643533"/>
                <a:ext cx="197222" cy="215444"/>
              </a:xfrm>
              <a:prstGeom prst="rect">
                <a:avLst/>
              </a:prstGeom>
              <a:blipFill>
                <a:blip r:embed="rId4"/>
                <a:stretch>
                  <a:fillRect l="-9375" r="-9375" b="-25714"/>
                </a:stretch>
              </a:blipFill>
            </p:spPr>
            <p:txBody>
              <a:bodyPr/>
              <a:lstStyle/>
              <a:p>
                <a:r>
                  <a:rPr lang="en-US">
                    <a:noFill/>
                  </a:rPr>
                  <a:t> </a:t>
                </a:r>
              </a:p>
            </p:txBody>
          </p:sp>
        </mc:Fallback>
      </mc:AlternateContent>
      <p:sp>
        <p:nvSpPr>
          <p:cNvPr id="12" name="TextBox 11"/>
          <p:cNvSpPr txBox="1"/>
          <p:nvPr/>
        </p:nvSpPr>
        <p:spPr>
          <a:xfrm>
            <a:off x="2078846" y="3022945"/>
            <a:ext cx="524542" cy="215444"/>
          </a:xfrm>
          <a:prstGeom prst="rect">
            <a:avLst/>
          </a:prstGeom>
          <a:noFill/>
        </p:spPr>
        <p:txBody>
          <a:bodyPr wrap="square" rtlCol="0">
            <a:spAutoFit/>
          </a:bodyPr>
          <a:lstStyle/>
          <a:p>
            <a:r>
              <a:rPr lang="en-US" sz="800" dirty="0" smtClean="0">
                <a:latin typeface="Roboto Condensed" panose="020B0604020202020204" charset="0"/>
                <a:ea typeface="Roboto Condensed" panose="020B0604020202020204" charset="0"/>
              </a:rPr>
              <a:t>Input</a:t>
            </a:r>
            <a:endParaRPr lang="en-US" sz="800" dirty="0">
              <a:latin typeface="Roboto Condensed" panose="020B0604020202020204" charset="0"/>
              <a:ea typeface="Roboto Condensed" panose="020B0604020202020204" charset="0"/>
            </a:endParaRPr>
          </a:p>
        </p:txBody>
      </p:sp>
      <p:sp>
        <p:nvSpPr>
          <p:cNvPr id="13" name="TextBox 12"/>
          <p:cNvSpPr txBox="1"/>
          <p:nvPr/>
        </p:nvSpPr>
        <p:spPr>
          <a:xfrm>
            <a:off x="2962855" y="3022945"/>
            <a:ext cx="1381848" cy="215444"/>
          </a:xfrm>
          <a:prstGeom prst="rect">
            <a:avLst/>
          </a:prstGeom>
          <a:noFill/>
        </p:spPr>
        <p:txBody>
          <a:bodyPr wrap="square" rtlCol="0">
            <a:spAutoFit/>
          </a:bodyPr>
          <a:lstStyle/>
          <a:p>
            <a:r>
              <a:rPr lang="en-US" sz="800" dirty="0" smtClean="0">
                <a:latin typeface="Roboto Condensed" panose="020B0604020202020204" charset="0"/>
                <a:ea typeface="Roboto Condensed" panose="020B0604020202020204" charset="0"/>
              </a:rPr>
              <a:t>Reconstructed Input</a:t>
            </a:r>
            <a:endParaRPr lang="en-US" sz="800" dirty="0">
              <a:latin typeface="Roboto Condensed" panose="020B0604020202020204" charset="0"/>
              <a:ea typeface="Roboto Condensed" panose="020B0604020202020204" charset="0"/>
            </a:endParaRPr>
          </a:p>
        </p:txBody>
      </p:sp>
      <p:cxnSp>
        <p:nvCxnSpPr>
          <p:cNvPr id="14" name="Straight Arrow Connector 13"/>
          <p:cNvCxnSpPr>
            <a:stCxn id="9" idx="2"/>
          </p:cNvCxnSpPr>
          <p:nvPr/>
        </p:nvCxnSpPr>
        <p:spPr>
          <a:xfrm flipH="1">
            <a:off x="2285794" y="2854416"/>
            <a:ext cx="251151" cy="215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2"/>
          </p:cNvCxnSpPr>
          <p:nvPr/>
        </p:nvCxnSpPr>
        <p:spPr>
          <a:xfrm>
            <a:off x="2905846" y="2858977"/>
            <a:ext cx="288293" cy="21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1574289" y="3403097"/>
                <a:ext cx="285227"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rPr>
                        <m:t>:</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1574289" y="3403097"/>
                <a:ext cx="285227" cy="215444"/>
              </a:xfrm>
              <a:prstGeom prst="rect">
                <a:avLst/>
              </a:prstGeom>
              <a:blipFill>
                <a:blip r:embed="rId6"/>
                <a:stretch>
                  <a:fillRect l="-8511"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823038" y="3383503"/>
                <a:ext cx="197222"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𝜒</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3038" y="3383503"/>
                <a:ext cx="197222" cy="215444"/>
              </a:xfrm>
              <a:prstGeom prst="rect">
                <a:avLst/>
              </a:prstGeom>
              <a:blipFill>
                <a:blip r:embed="rId7"/>
                <a:stretch>
                  <a:fillRect l="-6250" r="-12500"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978658" y="3403097"/>
                <a:ext cx="253941"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978658" y="3403097"/>
                <a:ext cx="253941" cy="2154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196989" y="3423105"/>
                <a:ext cx="209979"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𝐹</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2196989" y="3423105"/>
                <a:ext cx="209979" cy="215444"/>
              </a:xfrm>
              <a:prstGeom prst="rect">
                <a:avLst/>
              </a:prstGeom>
              <a:blipFill>
                <a:blip r:embed="rId8"/>
                <a:stretch>
                  <a:fillRect l="-5714" r="-2857"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873989" y="3403562"/>
                <a:ext cx="287747"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𝜓</m:t>
                      </m:r>
                      <m:r>
                        <a:rPr lang="en-US" b="0" i="1" smtClean="0">
                          <a:latin typeface="Cambria Math" panose="02040503050406030204" pitchFamily="18" charset="0"/>
                        </a:rPr>
                        <m:t>:</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2873989" y="3403562"/>
                <a:ext cx="287747" cy="215444"/>
              </a:xfrm>
              <a:prstGeom prst="rect">
                <a:avLst/>
              </a:prstGeom>
              <a:blipFill>
                <a:blip r:embed="rId9"/>
                <a:stretch>
                  <a:fillRect l="-8333"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101039" y="3417356"/>
                <a:ext cx="209979"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𝐹</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101039" y="3417356"/>
                <a:ext cx="209979" cy="215444"/>
              </a:xfrm>
              <a:prstGeom prst="rect">
                <a:avLst/>
              </a:prstGeom>
              <a:blipFill>
                <a:blip r:embed="rId8"/>
                <a:stretch>
                  <a:fillRect l="-5882" r="-5882"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278358" y="3403562"/>
                <a:ext cx="253941"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3278358" y="3403562"/>
                <a:ext cx="253941" cy="2154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3491639" y="3388529"/>
                <a:ext cx="197222"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𝜒</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3491639" y="3388529"/>
                <a:ext cx="197222" cy="215444"/>
              </a:xfrm>
              <a:prstGeom prst="rect">
                <a:avLst/>
              </a:prstGeom>
              <a:blipFill>
                <a:blip r:embed="rId4"/>
                <a:stretch>
                  <a:fillRect l="-9375" r="-9375" b="-25714"/>
                </a:stretch>
              </a:blipFill>
            </p:spPr>
            <p:txBody>
              <a:bodyPr/>
              <a:lstStyle/>
              <a:p>
                <a:r>
                  <a:rPr lang="en-US">
                    <a:noFill/>
                  </a:rPr>
                  <a:t> </a:t>
                </a:r>
              </a:p>
            </p:txBody>
          </p:sp>
        </mc:Fallback>
      </mc:AlternateContent>
      <p:sp>
        <p:nvSpPr>
          <p:cNvPr id="24" name="TextBox 23"/>
          <p:cNvSpPr txBox="1"/>
          <p:nvPr/>
        </p:nvSpPr>
        <p:spPr>
          <a:xfrm>
            <a:off x="2268227" y="3782974"/>
            <a:ext cx="977573" cy="215444"/>
          </a:xfrm>
          <a:prstGeom prst="rect">
            <a:avLst/>
          </a:prstGeom>
          <a:noFill/>
        </p:spPr>
        <p:txBody>
          <a:bodyPr wrap="square" rtlCol="0">
            <a:spAutoFit/>
          </a:bodyPr>
          <a:lstStyle/>
          <a:p>
            <a:r>
              <a:rPr lang="en-US" sz="800" dirty="0" smtClean="0">
                <a:latin typeface="Roboto Condensed" panose="020B0604020202020204" charset="0"/>
                <a:ea typeface="Roboto Condensed" panose="020B0604020202020204" charset="0"/>
              </a:rPr>
              <a:t>Latent Space</a:t>
            </a:r>
            <a:endParaRPr lang="en-US" sz="800" dirty="0">
              <a:latin typeface="Roboto Condensed" panose="020B0604020202020204" charset="0"/>
              <a:ea typeface="Roboto Condensed" panose="020B0604020202020204" charset="0"/>
            </a:endParaRPr>
          </a:p>
        </p:txBody>
      </p:sp>
      <p:cxnSp>
        <p:nvCxnSpPr>
          <p:cNvPr id="25" name="Straight Arrow Connector 24"/>
          <p:cNvCxnSpPr>
            <a:stCxn id="19" idx="2"/>
          </p:cNvCxnSpPr>
          <p:nvPr/>
        </p:nvCxnSpPr>
        <p:spPr>
          <a:xfrm>
            <a:off x="2301979" y="3638549"/>
            <a:ext cx="214165" cy="201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1779388" y="4283414"/>
                <a:ext cx="2214531"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𝜒</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𝜓</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𝜊</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𝜒</m:t>
                              </m:r>
                            </m:e>
                          </m:d>
                        </m:e>
                        <m:sup>
                          <m:r>
                            <a:rPr lang="en-US" b="0" i="1" smtClean="0">
                              <a:latin typeface="Cambria Math" panose="02040503050406030204" pitchFamily="18" charset="0"/>
                            </a:rPr>
                            <m:t>2</m:t>
                          </m:r>
                        </m:sup>
                      </m:sSup>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1779388" y="4283414"/>
                <a:ext cx="2214531" cy="215444"/>
              </a:xfrm>
              <a:prstGeom prst="rect">
                <a:avLst/>
              </a:prstGeom>
              <a:blipFill>
                <a:blip r:embed="rId10"/>
                <a:stretch>
                  <a:fillRect b="-34286"/>
                </a:stretch>
              </a:blipFill>
            </p:spPr>
            <p:txBody>
              <a:bodyPr/>
              <a:lstStyle/>
              <a:p>
                <a:r>
                  <a:rPr lang="en-US">
                    <a:noFill/>
                  </a:rPr>
                  <a:t> </a:t>
                </a:r>
              </a:p>
            </p:txBody>
          </p:sp>
        </mc:Fallback>
      </mc:AlternateContent>
      <p:sp>
        <p:nvSpPr>
          <p:cNvPr id="27" name="TextBox 26"/>
          <p:cNvSpPr txBox="1"/>
          <p:nvPr/>
        </p:nvSpPr>
        <p:spPr>
          <a:xfrm>
            <a:off x="1141639" y="4736656"/>
            <a:ext cx="1379816" cy="215444"/>
          </a:xfrm>
          <a:prstGeom prst="rect">
            <a:avLst/>
          </a:prstGeom>
          <a:noFill/>
        </p:spPr>
        <p:txBody>
          <a:bodyPr wrap="square" rtlCol="0">
            <a:spAutoFit/>
          </a:bodyPr>
          <a:lstStyle/>
          <a:p>
            <a:r>
              <a:rPr lang="en-US" sz="800" dirty="0" smtClean="0">
                <a:latin typeface="Roboto Condensed" panose="020B0604020202020204" charset="0"/>
                <a:ea typeface="Roboto Condensed" panose="020B0604020202020204" charset="0"/>
              </a:rPr>
              <a:t>Reconstructed Error</a:t>
            </a:r>
            <a:endParaRPr lang="en-US" sz="800" dirty="0">
              <a:latin typeface="Roboto Condensed" panose="020B0604020202020204" charset="0"/>
              <a:ea typeface="Roboto Condensed" panose="020B0604020202020204" charset="0"/>
            </a:endParaRPr>
          </a:p>
        </p:txBody>
      </p:sp>
      <p:cxnSp>
        <p:nvCxnSpPr>
          <p:cNvPr id="28" name="Straight Arrow Connector 27"/>
          <p:cNvCxnSpPr>
            <a:endCxn id="27" idx="0"/>
          </p:cNvCxnSpPr>
          <p:nvPr/>
        </p:nvCxnSpPr>
        <p:spPr>
          <a:xfrm flipH="1">
            <a:off x="1831547" y="4453881"/>
            <a:ext cx="247299" cy="282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1" idx="2"/>
          </p:cNvCxnSpPr>
          <p:nvPr/>
        </p:nvCxnSpPr>
        <p:spPr>
          <a:xfrm flipV="1">
            <a:off x="2873990" y="3632800"/>
            <a:ext cx="332039" cy="207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sp>
        <p:nvSpPr>
          <p:cNvPr id="31" name="Text Placeholder 2"/>
          <p:cNvSpPr>
            <a:spLocks noGrp="1"/>
          </p:cNvSpPr>
          <p:nvPr>
            <p:ph type="body" idx="1"/>
          </p:nvPr>
        </p:nvSpPr>
        <p:spPr>
          <a:xfrm>
            <a:off x="448689" y="1428810"/>
            <a:ext cx="4368010" cy="1725817"/>
          </a:xfrm>
        </p:spPr>
        <p:txBody>
          <a:bodyPr/>
          <a:lstStyle/>
          <a:p>
            <a:pPr algn="just">
              <a:spcBef>
                <a:spcPts val="0"/>
              </a:spcBef>
              <a:buClrTx/>
              <a:buSzPct val="100000"/>
            </a:pPr>
            <a:r>
              <a:rPr lang="en-US" sz="1000" dirty="0"/>
              <a:t>LSTM network (a Deep Neural Network) is typically used for modelling sequence data, which efficiently handles the dependencies within a sequence.</a:t>
            </a:r>
          </a:p>
          <a:p>
            <a:pPr algn="just">
              <a:spcBef>
                <a:spcPts val="0"/>
              </a:spcBef>
              <a:buClrTx/>
              <a:buSzPct val="100000"/>
            </a:pPr>
            <a:endParaRPr lang="en-US" sz="500" dirty="0"/>
          </a:p>
          <a:p>
            <a:pPr algn="just">
              <a:spcBef>
                <a:spcPts val="0"/>
              </a:spcBef>
              <a:buClrTx/>
              <a:buSzPct val="100000"/>
            </a:pPr>
            <a:r>
              <a:rPr lang="en-US" sz="1000" dirty="0"/>
              <a:t>The goal of the Autoencoder is to learn the time-series structure by minimizing the reconstruction error (the mean square error between input data and reconstructed data) for all the inputs.</a:t>
            </a:r>
          </a:p>
        </p:txBody>
      </p:sp>
    </p:spTree>
    <p:extLst>
      <p:ext uri="{BB962C8B-B14F-4D97-AF65-F5344CB8AC3E}">
        <p14:creationId xmlns:p14="http://schemas.microsoft.com/office/powerpoint/2010/main" val="3798486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a:t>1</a:t>
            </a:r>
          </a:p>
        </p:txBody>
      </p:sp>
      <p:sp>
        <p:nvSpPr>
          <p:cNvPr id="14"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Recent News</a:t>
            </a:r>
            <a:endParaRPr lang="en-US" dirty="0">
              <a:solidFill>
                <a:schemeClr val="bg1"/>
              </a:solidFill>
              <a:latin typeface="Roboto Condensed" panose="020B0604020202020204" charset="0"/>
              <a:ea typeface="Roboto Condensed" panose="020B0604020202020204" charset="0"/>
            </a:endParaRPr>
          </a:p>
        </p:txBody>
      </p:sp>
      <p:sp>
        <p:nvSpPr>
          <p:cNvPr id="15" name="TextBox 14"/>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pic>
        <p:nvPicPr>
          <p:cNvPr id="6" name="Picture 5"/>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396950" y="994867"/>
            <a:ext cx="2743200" cy="2743200"/>
          </a:xfrm>
          <a:prstGeom prst="rect">
            <a:avLst/>
          </a:prstGeom>
        </p:spPr>
      </p:pic>
      <p:pic>
        <p:nvPicPr>
          <p:cNvPr id="2" name="Picture 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3279254" y="994867"/>
            <a:ext cx="2743200" cy="2743200"/>
          </a:xfrm>
          <a:prstGeom prst="rect">
            <a:avLst/>
          </a:prstGeom>
        </p:spPr>
      </p:pic>
      <p:pic>
        <p:nvPicPr>
          <p:cNvPr id="4" name="Picture 3"/>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6161558" y="994867"/>
            <a:ext cx="2743200" cy="2743200"/>
          </a:xfrm>
          <a:prstGeom prst="rect">
            <a:avLst/>
          </a:prstGeom>
        </p:spPr>
      </p:pic>
      <p:pic>
        <p:nvPicPr>
          <p:cNvPr id="5" name="Picture 4"/>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536054" y="1382573"/>
            <a:ext cx="2743200" cy="2743200"/>
          </a:xfrm>
          <a:prstGeom prst="rect">
            <a:avLst/>
          </a:prstGeom>
        </p:spPr>
      </p:pic>
    </p:spTree>
    <p:extLst>
      <p:ext uri="{BB962C8B-B14F-4D97-AF65-F5344CB8AC3E}">
        <p14:creationId xmlns:p14="http://schemas.microsoft.com/office/powerpoint/2010/main" val="1950598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 Detecting the </a:t>
            </a:r>
            <a:r>
              <a:rPr lang="en-US" dirty="0" smtClean="0"/>
              <a:t>Anomaly</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12</a:t>
            </a:r>
            <a:endParaRPr lang="en" dirty="0"/>
          </a:p>
        </p:txBody>
      </p:sp>
      <p:sp>
        <p:nvSpPr>
          <p:cNvPr id="10" name="TextBox 9"/>
          <p:cNvSpPr txBox="1"/>
          <p:nvPr/>
        </p:nvSpPr>
        <p:spPr>
          <a:xfrm>
            <a:off x="532082" y="1584575"/>
            <a:ext cx="3894667" cy="938719"/>
          </a:xfrm>
          <a:prstGeom prst="rect">
            <a:avLst/>
          </a:prstGeom>
          <a:noFill/>
        </p:spPr>
        <p:txBody>
          <a:bodyPr wrap="square" rtlCol="0">
            <a:spAutoFit/>
          </a:bodyPr>
          <a:lstStyle/>
          <a:p>
            <a:pPr algn="just"/>
            <a:r>
              <a:rPr lang="en-US" sz="1000" dirty="0">
                <a:solidFill>
                  <a:srgbClr val="263248"/>
                </a:solidFill>
                <a:latin typeface="Roboto Condensed" panose="020B0604020202020204" charset="0"/>
                <a:ea typeface="Roboto Condensed" panose="020B0604020202020204" charset="0"/>
                <a:sym typeface="+mn-ea"/>
              </a:rPr>
              <a:t>We collect performance counter data by sliding the observation window after each interval of 10ms and model the normal system behavior using an LSTM based Autoencoder</a:t>
            </a:r>
            <a:r>
              <a:rPr lang="en-US" sz="1000" dirty="0" smtClean="0">
                <a:solidFill>
                  <a:srgbClr val="263248"/>
                </a:solidFill>
                <a:latin typeface="Roboto Condensed" panose="020B0604020202020204" charset="0"/>
                <a:ea typeface="Roboto Condensed" panose="020B0604020202020204" charset="0"/>
                <a:sym typeface="+mn-ea"/>
              </a:rPr>
              <a:t>.</a:t>
            </a:r>
          </a:p>
          <a:p>
            <a:pPr algn="just"/>
            <a:endParaRPr lang="en-US" sz="500" dirty="0">
              <a:solidFill>
                <a:srgbClr val="263248"/>
              </a:solidFill>
              <a:latin typeface="Roboto Condensed" panose="020B0604020202020204" charset="0"/>
              <a:ea typeface="Roboto Condensed" panose="020B0604020202020204" charset="0"/>
              <a:sym typeface="+mn-ea"/>
            </a:endParaRPr>
          </a:p>
          <a:p>
            <a:pPr algn="just"/>
            <a:r>
              <a:rPr lang="en-US" sz="1000" dirty="0">
                <a:solidFill>
                  <a:srgbClr val="263248"/>
                </a:solidFill>
                <a:latin typeface="Roboto Condensed" panose="020B0604020202020204" charset="0"/>
                <a:ea typeface="Roboto Condensed" panose="020B0604020202020204" charset="0"/>
                <a:sym typeface="+mn-ea"/>
              </a:rPr>
              <a:t>Threshold is calculated by 3σ analysis on the </a:t>
            </a:r>
            <a:r>
              <a:rPr lang="en-US" sz="1000" dirty="0" smtClean="0">
                <a:solidFill>
                  <a:srgbClr val="263248"/>
                </a:solidFill>
                <a:latin typeface="Roboto Condensed" panose="020B0604020202020204" charset="0"/>
                <a:ea typeface="Roboto Condensed" panose="020B0604020202020204" charset="0"/>
                <a:sym typeface="+mn-ea"/>
              </a:rPr>
              <a:t>reconstruction errors of normal behavior.</a:t>
            </a:r>
          </a:p>
        </p:txBody>
      </p:sp>
    </p:spTree>
    <p:extLst>
      <p:ext uri="{BB962C8B-B14F-4D97-AF65-F5344CB8AC3E}">
        <p14:creationId xmlns:p14="http://schemas.microsoft.com/office/powerpoint/2010/main" val="4096563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 Detecting the </a:t>
            </a:r>
            <a:r>
              <a:rPr lang="en-US" dirty="0" smtClean="0"/>
              <a:t>Anomaly</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12</a:t>
            </a:r>
            <a:endParaRPr lang="en" dirty="0"/>
          </a:p>
        </p:txBody>
      </p:sp>
      <p:sp>
        <p:nvSpPr>
          <p:cNvPr id="10" name="TextBox 9"/>
          <p:cNvSpPr txBox="1"/>
          <p:nvPr/>
        </p:nvSpPr>
        <p:spPr>
          <a:xfrm>
            <a:off x="532082" y="1584575"/>
            <a:ext cx="3894667" cy="938719"/>
          </a:xfrm>
          <a:prstGeom prst="rect">
            <a:avLst/>
          </a:prstGeom>
          <a:noFill/>
        </p:spPr>
        <p:txBody>
          <a:bodyPr wrap="square" rtlCol="0">
            <a:spAutoFit/>
          </a:bodyPr>
          <a:lstStyle/>
          <a:p>
            <a:pPr algn="just"/>
            <a:r>
              <a:rPr lang="en-US" sz="1000" dirty="0">
                <a:solidFill>
                  <a:srgbClr val="263248"/>
                </a:solidFill>
                <a:latin typeface="Roboto Condensed" panose="020B0604020202020204" charset="0"/>
                <a:ea typeface="Roboto Condensed" panose="020B0604020202020204" charset="0"/>
                <a:sym typeface="+mn-ea"/>
              </a:rPr>
              <a:t>We collect performance counter data by sliding the observation window after each interval of 10ms and model the normal system behavior using an LSTM based Autoencoder</a:t>
            </a:r>
            <a:r>
              <a:rPr lang="en-US" sz="1000" dirty="0" smtClean="0">
                <a:solidFill>
                  <a:srgbClr val="263248"/>
                </a:solidFill>
                <a:latin typeface="Roboto Condensed" panose="020B0604020202020204" charset="0"/>
                <a:ea typeface="Roboto Condensed" panose="020B0604020202020204" charset="0"/>
                <a:sym typeface="+mn-ea"/>
              </a:rPr>
              <a:t>.</a:t>
            </a:r>
          </a:p>
          <a:p>
            <a:pPr algn="just"/>
            <a:endParaRPr lang="en-US" sz="500" dirty="0">
              <a:solidFill>
                <a:srgbClr val="263248"/>
              </a:solidFill>
              <a:latin typeface="Roboto Condensed" panose="020B0604020202020204" charset="0"/>
              <a:ea typeface="Roboto Condensed" panose="020B0604020202020204" charset="0"/>
              <a:sym typeface="+mn-ea"/>
            </a:endParaRPr>
          </a:p>
          <a:p>
            <a:pPr algn="just"/>
            <a:r>
              <a:rPr lang="en-US" sz="1000" dirty="0">
                <a:solidFill>
                  <a:srgbClr val="263248"/>
                </a:solidFill>
                <a:latin typeface="Roboto Condensed" panose="020B0604020202020204" charset="0"/>
                <a:ea typeface="Roboto Condensed" panose="020B0604020202020204" charset="0"/>
                <a:sym typeface="+mn-ea"/>
              </a:rPr>
              <a:t>Threshold is calculated by 3σ analysis on the </a:t>
            </a:r>
            <a:r>
              <a:rPr lang="en-US" sz="1000" dirty="0" smtClean="0">
                <a:solidFill>
                  <a:srgbClr val="263248"/>
                </a:solidFill>
                <a:latin typeface="Roboto Condensed" panose="020B0604020202020204" charset="0"/>
                <a:ea typeface="Roboto Condensed" panose="020B0604020202020204" charset="0"/>
                <a:sym typeface="+mn-ea"/>
              </a:rPr>
              <a:t>reconstruction errors of normal behavior.</a:t>
            </a:r>
          </a:p>
        </p:txBody>
      </p:sp>
      <p:sp>
        <p:nvSpPr>
          <p:cNvPr id="3" name="Rounded Rectangle 2"/>
          <p:cNvSpPr/>
          <p:nvPr/>
        </p:nvSpPr>
        <p:spPr>
          <a:xfrm>
            <a:off x="532081" y="2602470"/>
            <a:ext cx="3894667" cy="1319823"/>
          </a:xfrm>
          <a:prstGeom prst="roundRect">
            <a:avLst/>
          </a:prstGeom>
          <a:solidFill>
            <a:srgbClr val="FF9800"/>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sz="1000" b="1" dirty="0">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Advantages of modeling normal behavior</a:t>
            </a:r>
          </a:p>
          <a:p>
            <a:pPr algn="just"/>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a:latin typeface="Roboto Condensed" panose="020B0604020202020204" charset="0"/>
                <a:ea typeface="Roboto Condensed" panose="020B0604020202020204" charset="0"/>
                <a:sym typeface="+mn-ea"/>
              </a:rPr>
              <a:t>We do not model the behavior of ransomware as there can be new ransomware at any point of time.</a:t>
            </a:r>
          </a:p>
          <a:p>
            <a:pPr marL="227013" indent="-227013" algn="just">
              <a:buClr>
                <a:schemeClr val="bg1"/>
              </a:buClr>
              <a:buFont typeface="Courier New" panose="02070309020205020404" pitchFamily="49" charset="0"/>
              <a:buChar char="o"/>
            </a:pPr>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a:latin typeface="Roboto Condensed" panose="020B0604020202020204" charset="0"/>
                <a:ea typeface="Roboto Condensed" panose="020B0604020202020204" charset="0"/>
                <a:sym typeface="+mn-ea"/>
              </a:rPr>
              <a:t>We do not need to label the dataset as any behavior higher than the normal behavior by a threshold can be treated as anomaly.</a:t>
            </a:r>
          </a:p>
        </p:txBody>
      </p:sp>
    </p:spTree>
    <p:extLst>
      <p:ext uri="{BB962C8B-B14F-4D97-AF65-F5344CB8AC3E}">
        <p14:creationId xmlns:p14="http://schemas.microsoft.com/office/powerpoint/2010/main" val="29744825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 Detecting the </a:t>
            </a:r>
            <a:r>
              <a:rPr lang="en-US" dirty="0" smtClean="0"/>
              <a:t>Anomaly</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12</a:t>
            </a:r>
            <a:endParaRPr lang="en" dirty="0"/>
          </a:p>
        </p:txBody>
      </p:sp>
      <p:sp>
        <p:nvSpPr>
          <p:cNvPr id="10" name="TextBox 9"/>
          <p:cNvSpPr txBox="1"/>
          <p:nvPr/>
        </p:nvSpPr>
        <p:spPr>
          <a:xfrm>
            <a:off x="532082" y="1584575"/>
            <a:ext cx="3894667" cy="938719"/>
          </a:xfrm>
          <a:prstGeom prst="rect">
            <a:avLst/>
          </a:prstGeom>
          <a:noFill/>
        </p:spPr>
        <p:txBody>
          <a:bodyPr wrap="square" rtlCol="0">
            <a:spAutoFit/>
          </a:bodyPr>
          <a:lstStyle/>
          <a:p>
            <a:pPr algn="just"/>
            <a:r>
              <a:rPr lang="en-US" sz="1000" dirty="0">
                <a:solidFill>
                  <a:srgbClr val="263248"/>
                </a:solidFill>
                <a:latin typeface="Roboto Condensed" panose="020B0604020202020204" charset="0"/>
                <a:ea typeface="Roboto Condensed" panose="020B0604020202020204" charset="0"/>
                <a:sym typeface="+mn-ea"/>
              </a:rPr>
              <a:t>We collect performance counter data by sliding the observation window after each interval of 10ms and model the normal system behavior using an LSTM based Autoencoder</a:t>
            </a:r>
            <a:r>
              <a:rPr lang="en-US" sz="1000" dirty="0" smtClean="0">
                <a:solidFill>
                  <a:srgbClr val="263248"/>
                </a:solidFill>
                <a:latin typeface="Roboto Condensed" panose="020B0604020202020204" charset="0"/>
                <a:ea typeface="Roboto Condensed" panose="020B0604020202020204" charset="0"/>
                <a:sym typeface="+mn-ea"/>
              </a:rPr>
              <a:t>.</a:t>
            </a:r>
          </a:p>
          <a:p>
            <a:pPr algn="just"/>
            <a:endParaRPr lang="en-US" sz="500" dirty="0">
              <a:solidFill>
                <a:srgbClr val="263248"/>
              </a:solidFill>
              <a:latin typeface="Roboto Condensed" panose="020B0604020202020204" charset="0"/>
              <a:ea typeface="Roboto Condensed" panose="020B0604020202020204" charset="0"/>
              <a:sym typeface="+mn-ea"/>
            </a:endParaRPr>
          </a:p>
          <a:p>
            <a:pPr algn="just"/>
            <a:r>
              <a:rPr lang="en-US" sz="1000" dirty="0">
                <a:solidFill>
                  <a:srgbClr val="263248"/>
                </a:solidFill>
                <a:latin typeface="Roboto Condensed" panose="020B0604020202020204" charset="0"/>
                <a:ea typeface="Roboto Condensed" panose="020B0604020202020204" charset="0"/>
                <a:sym typeface="+mn-ea"/>
              </a:rPr>
              <a:t>Threshold is calculated by 3σ analysis on the </a:t>
            </a:r>
            <a:r>
              <a:rPr lang="en-US" sz="1000" dirty="0" smtClean="0">
                <a:solidFill>
                  <a:srgbClr val="263248"/>
                </a:solidFill>
                <a:latin typeface="Roboto Condensed" panose="020B0604020202020204" charset="0"/>
                <a:ea typeface="Roboto Condensed" panose="020B0604020202020204" charset="0"/>
                <a:sym typeface="+mn-ea"/>
              </a:rPr>
              <a:t>reconstruction errors of normal behavior.</a:t>
            </a:r>
          </a:p>
        </p:txBody>
      </p:sp>
      <p:sp>
        <p:nvSpPr>
          <p:cNvPr id="3" name="Rounded Rectangle 2"/>
          <p:cNvSpPr/>
          <p:nvPr/>
        </p:nvSpPr>
        <p:spPr>
          <a:xfrm>
            <a:off x="532081" y="2602470"/>
            <a:ext cx="3894667" cy="1319823"/>
          </a:xfrm>
          <a:prstGeom prst="roundRect">
            <a:avLst/>
          </a:prstGeom>
          <a:solidFill>
            <a:srgbClr val="FF9800"/>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sz="1000" b="1" dirty="0">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Advantages of modeling normal behavior</a:t>
            </a:r>
          </a:p>
          <a:p>
            <a:pPr algn="just"/>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a:latin typeface="Roboto Condensed" panose="020B0604020202020204" charset="0"/>
                <a:ea typeface="Roboto Condensed" panose="020B0604020202020204" charset="0"/>
                <a:sym typeface="+mn-ea"/>
              </a:rPr>
              <a:t>We do not model the behavior of ransomware as there can be new ransomware at any point of time.</a:t>
            </a:r>
          </a:p>
          <a:p>
            <a:pPr marL="227013" indent="-227013" algn="just">
              <a:buClr>
                <a:schemeClr val="bg1"/>
              </a:buClr>
              <a:buFont typeface="Courier New" panose="02070309020205020404" pitchFamily="49" charset="0"/>
              <a:buChar char="o"/>
            </a:pPr>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a:latin typeface="Roboto Condensed" panose="020B0604020202020204" charset="0"/>
                <a:ea typeface="Roboto Condensed" panose="020B0604020202020204" charset="0"/>
                <a:sym typeface="+mn-ea"/>
              </a:rPr>
              <a:t>We do not need to label the dataset as any behavior higher than the normal behavior by a threshold can be treated as anomaly.</a:t>
            </a:r>
          </a:p>
        </p:txBody>
      </p:sp>
      <p:sp>
        <p:nvSpPr>
          <p:cNvPr id="4" name="Rounded Rectangle 3"/>
          <p:cNvSpPr/>
          <p:nvPr/>
        </p:nvSpPr>
        <p:spPr>
          <a:xfrm>
            <a:off x="532081" y="2963058"/>
            <a:ext cx="3894667" cy="1601919"/>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sz="1000" b="1" dirty="0">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Intuition behind the anomaly detection</a:t>
            </a:r>
          </a:p>
          <a:p>
            <a:pPr algn="just"/>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a:latin typeface="Roboto Condensed" panose="020B0604020202020204" charset="0"/>
                <a:ea typeface="Roboto Condensed" panose="020B0604020202020204" charset="0"/>
                <a:sym typeface="+mn-ea"/>
              </a:rPr>
              <a:t>The Autoencoder is only shown the normal instances during the training phase and learned to reconstruct them. </a:t>
            </a:r>
          </a:p>
          <a:p>
            <a:pPr marL="227013" indent="-227013" algn="just">
              <a:buClr>
                <a:schemeClr val="bg1"/>
              </a:buClr>
              <a:buFont typeface="Courier New" panose="02070309020205020404" pitchFamily="49" charset="0"/>
              <a:buChar char="o"/>
            </a:pPr>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a:latin typeface="Roboto Condensed" panose="020B0604020202020204" charset="0"/>
                <a:ea typeface="Roboto Condensed" panose="020B0604020202020204" charset="0"/>
                <a:sym typeface="+mn-ea"/>
              </a:rPr>
              <a:t>When an anomalous sequence is given as an input to the Autoencoder, it will not be able to reconstruct it accurately, and hence would lead to higher reconstruction errors in comparison to the normal sequences.</a:t>
            </a:r>
          </a:p>
        </p:txBody>
      </p:sp>
    </p:spTree>
    <p:extLst>
      <p:ext uri="{BB962C8B-B14F-4D97-AF65-F5344CB8AC3E}">
        <p14:creationId xmlns:p14="http://schemas.microsoft.com/office/powerpoint/2010/main" val="2440931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 Detecting the </a:t>
            </a:r>
            <a:r>
              <a:rPr lang="en-US" dirty="0" smtClean="0"/>
              <a:t>Anomaly</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12</a:t>
            </a:r>
            <a:endParaRPr lang="e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3424" y="3169675"/>
            <a:ext cx="1827661" cy="116693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292" y="1584680"/>
            <a:ext cx="1827444" cy="118475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7614" y="3169835"/>
            <a:ext cx="1828799" cy="118493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3441" y="1584575"/>
            <a:ext cx="1827627" cy="1185123"/>
          </a:xfrm>
          <a:prstGeom prst="rect">
            <a:avLst/>
          </a:prstGeom>
        </p:spPr>
      </p:pic>
      <p:sp>
        <p:nvSpPr>
          <p:cNvPr id="10" name="TextBox 9"/>
          <p:cNvSpPr txBox="1"/>
          <p:nvPr/>
        </p:nvSpPr>
        <p:spPr>
          <a:xfrm>
            <a:off x="532082" y="1584575"/>
            <a:ext cx="3894667" cy="938719"/>
          </a:xfrm>
          <a:prstGeom prst="rect">
            <a:avLst/>
          </a:prstGeom>
          <a:noFill/>
        </p:spPr>
        <p:txBody>
          <a:bodyPr wrap="square" rtlCol="0">
            <a:spAutoFit/>
          </a:bodyPr>
          <a:lstStyle/>
          <a:p>
            <a:pPr algn="just"/>
            <a:r>
              <a:rPr lang="en-US" sz="1000" dirty="0">
                <a:solidFill>
                  <a:srgbClr val="263248"/>
                </a:solidFill>
                <a:latin typeface="Roboto Condensed" panose="020B0604020202020204" charset="0"/>
                <a:ea typeface="Roboto Condensed" panose="020B0604020202020204" charset="0"/>
                <a:sym typeface="+mn-ea"/>
              </a:rPr>
              <a:t>We collect performance counter data by sliding the observation window after each interval of 10ms and model the normal system behavior using an LSTM based Autoencoder</a:t>
            </a:r>
            <a:r>
              <a:rPr lang="en-US" sz="1000" dirty="0" smtClean="0">
                <a:solidFill>
                  <a:srgbClr val="263248"/>
                </a:solidFill>
                <a:latin typeface="Roboto Condensed" panose="020B0604020202020204" charset="0"/>
                <a:ea typeface="Roboto Condensed" panose="020B0604020202020204" charset="0"/>
                <a:sym typeface="+mn-ea"/>
              </a:rPr>
              <a:t>.</a:t>
            </a:r>
          </a:p>
          <a:p>
            <a:pPr algn="just"/>
            <a:endParaRPr lang="en-US" sz="500" dirty="0">
              <a:solidFill>
                <a:srgbClr val="263248"/>
              </a:solidFill>
              <a:latin typeface="Roboto Condensed" panose="020B0604020202020204" charset="0"/>
              <a:ea typeface="Roboto Condensed" panose="020B0604020202020204" charset="0"/>
              <a:sym typeface="+mn-ea"/>
            </a:endParaRPr>
          </a:p>
          <a:p>
            <a:pPr algn="just"/>
            <a:r>
              <a:rPr lang="en-US" sz="1000" dirty="0">
                <a:solidFill>
                  <a:srgbClr val="263248"/>
                </a:solidFill>
                <a:latin typeface="Roboto Condensed" panose="020B0604020202020204" charset="0"/>
                <a:ea typeface="Roboto Condensed" panose="020B0604020202020204" charset="0"/>
                <a:sym typeface="+mn-ea"/>
              </a:rPr>
              <a:t>Threshold is calculated by 3σ analysis on the </a:t>
            </a:r>
            <a:r>
              <a:rPr lang="en-US" sz="1000" dirty="0" smtClean="0">
                <a:solidFill>
                  <a:srgbClr val="263248"/>
                </a:solidFill>
                <a:latin typeface="Roboto Condensed" panose="020B0604020202020204" charset="0"/>
                <a:ea typeface="Roboto Condensed" panose="020B0604020202020204" charset="0"/>
                <a:sym typeface="+mn-ea"/>
              </a:rPr>
              <a:t>reconstruction errors of normal behavior.</a:t>
            </a:r>
          </a:p>
        </p:txBody>
      </p:sp>
      <p:sp>
        <p:nvSpPr>
          <p:cNvPr id="3" name="Rounded Rectangle 2"/>
          <p:cNvSpPr/>
          <p:nvPr/>
        </p:nvSpPr>
        <p:spPr>
          <a:xfrm>
            <a:off x="532081" y="2602470"/>
            <a:ext cx="3894667" cy="1319823"/>
          </a:xfrm>
          <a:prstGeom prst="roundRect">
            <a:avLst/>
          </a:prstGeom>
          <a:solidFill>
            <a:srgbClr val="FF9800"/>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sz="1000" b="1" dirty="0">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Advantages of modeling normal behavior</a:t>
            </a:r>
          </a:p>
          <a:p>
            <a:pPr algn="just"/>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a:latin typeface="Roboto Condensed" panose="020B0604020202020204" charset="0"/>
                <a:ea typeface="Roboto Condensed" panose="020B0604020202020204" charset="0"/>
                <a:sym typeface="+mn-ea"/>
              </a:rPr>
              <a:t>We do not model the behavior of ransomware as there can be new ransomware at any point of time.</a:t>
            </a:r>
          </a:p>
          <a:p>
            <a:pPr marL="227013" indent="-227013" algn="just">
              <a:buClr>
                <a:schemeClr val="bg1"/>
              </a:buClr>
              <a:buFont typeface="Courier New" panose="02070309020205020404" pitchFamily="49" charset="0"/>
              <a:buChar char="o"/>
            </a:pPr>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a:latin typeface="Roboto Condensed" panose="020B0604020202020204" charset="0"/>
                <a:ea typeface="Roboto Condensed" panose="020B0604020202020204" charset="0"/>
                <a:sym typeface="+mn-ea"/>
              </a:rPr>
              <a:t>We do not need to label the dataset as any behavior higher than the normal behavior by a threshold can be treated as anomaly.</a:t>
            </a:r>
          </a:p>
        </p:txBody>
      </p:sp>
      <p:sp>
        <p:nvSpPr>
          <p:cNvPr id="4" name="Rounded Rectangle 3"/>
          <p:cNvSpPr/>
          <p:nvPr/>
        </p:nvSpPr>
        <p:spPr>
          <a:xfrm>
            <a:off x="532081" y="2963058"/>
            <a:ext cx="3894667" cy="1601919"/>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sz="1000" b="1" dirty="0">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Intuition behind the anomaly detection</a:t>
            </a:r>
          </a:p>
          <a:p>
            <a:pPr algn="just"/>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a:latin typeface="Roboto Condensed" panose="020B0604020202020204" charset="0"/>
                <a:ea typeface="Roboto Condensed" panose="020B0604020202020204" charset="0"/>
                <a:sym typeface="+mn-ea"/>
              </a:rPr>
              <a:t>The Autoencoder is only shown the normal instances during the training phase and learned to reconstruct them. </a:t>
            </a:r>
          </a:p>
          <a:p>
            <a:pPr marL="227013" indent="-227013" algn="just">
              <a:buClr>
                <a:schemeClr val="bg1"/>
              </a:buClr>
              <a:buFont typeface="Courier New" panose="02070309020205020404" pitchFamily="49" charset="0"/>
              <a:buChar char="o"/>
            </a:pPr>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a:latin typeface="Roboto Condensed" panose="020B0604020202020204" charset="0"/>
                <a:ea typeface="Roboto Condensed" panose="020B0604020202020204" charset="0"/>
                <a:sym typeface="+mn-ea"/>
              </a:rPr>
              <a:t>When an anomalous sequence is given as an input to the Autoencoder, it will not be able to reconstruct it accurately, and hence would lead to higher reconstruction errors in comparison to the normal sequences.</a:t>
            </a:r>
          </a:p>
        </p:txBody>
      </p:sp>
    </p:spTree>
    <p:extLst>
      <p:ext uri="{BB962C8B-B14F-4D97-AF65-F5344CB8AC3E}">
        <p14:creationId xmlns:p14="http://schemas.microsoft.com/office/powerpoint/2010/main" val="602922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good is reconstruction error as a decider</a:t>
            </a:r>
            <a:r>
              <a:rPr lang="en-US" dirty="0" smtClean="0"/>
              <a:t>??</a:t>
            </a:r>
            <a:endParaRPr lang="en-US" dirty="0"/>
          </a:p>
        </p:txBody>
      </p:sp>
      <p:sp>
        <p:nvSpPr>
          <p:cNvPr id="3" name="Text Placeholder 2"/>
          <p:cNvSpPr>
            <a:spLocks noGrp="1"/>
          </p:cNvSpPr>
          <p:nvPr>
            <p:ph type="body" idx="1"/>
          </p:nvPr>
        </p:nvSpPr>
        <p:spPr>
          <a:xfrm>
            <a:off x="426262" y="1537988"/>
            <a:ext cx="3766313" cy="2724300"/>
          </a:xfrm>
        </p:spPr>
        <p:txBody>
          <a:bodyPr/>
          <a:lstStyle/>
          <a:p>
            <a:pPr algn="just">
              <a:buClrTx/>
              <a:buSzPct val="100000"/>
            </a:pPr>
            <a:r>
              <a:rPr lang="en-US" sz="1000" dirty="0"/>
              <a:t>The analysis of </a:t>
            </a:r>
            <a:r>
              <a:rPr lang="en-US" sz="1000" dirty="0" smtClean="0"/>
              <a:t>different benign benchmark programs like: SPEC 2006, </a:t>
            </a:r>
            <a:r>
              <a:rPr lang="en-US" sz="1000" dirty="0" err="1" smtClean="0"/>
              <a:t>CHStone</a:t>
            </a:r>
            <a:r>
              <a:rPr lang="en-US" sz="1000" dirty="0" smtClean="0"/>
              <a:t>, </a:t>
            </a:r>
            <a:r>
              <a:rPr lang="en-US" sz="1000" dirty="0" err="1" smtClean="0"/>
              <a:t>UnixBench</a:t>
            </a:r>
            <a:r>
              <a:rPr lang="en-US" sz="1000" dirty="0" smtClean="0"/>
              <a:t>, </a:t>
            </a:r>
            <a:r>
              <a:rPr lang="en-US" sz="1000" dirty="0" err="1" smtClean="0"/>
              <a:t>LMBench</a:t>
            </a:r>
            <a:r>
              <a:rPr lang="en-US" sz="1000" dirty="0" smtClean="0"/>
              <a:t> show </a:t>
            </a:r>
            <a:r>
              <a:rPr lang="en-US" sz="1000" dirty="0"/>
              <a:t>different results</a:t>
            </a:r>
            <a:r>
              <a:rPr lang="en-US" sz="1000" dirty="0" smtClean="0"/>
              <a:t>.</a:t>
            </a:r>
            <a:endParaRPr lang="en-US" sz="1000"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13</a:t>
            </a:r>
            <a:endParaRPr lang="en" dirty="0"/>
          </a:p>
        </p:txBody>
      </p:sp>
    </p:spTree>
    <p:extLst>
      <p:ext uri="{BB962C8B-B14F-4D97-AF65-F5344CB8AC3E}">
        <p14:creationId xmlns:p14="http://schemas.microsoft.com/office/powerpoint/2010/main" val="36314460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good is reconstruction error as a decider</a:t>
            </a:r>
            <a:r>
              <a:rPr lang="en-US" dirty="0" smtClean="0"/>
              <a:t>??</a:t>
            </a:r>
            <a:endParaRPr lang="en-US" dirty="0"/>
          </a:p>
        </p:txBody>
      </p:sp>
      <p:sp>
        <p:nvSpPr>
          <p:cNvPr id="3" name="Text Placeholder 2"/>
          <p:cNvSpPr>
            <a:spLocks noGrp="1"/>
          </p:cNvSpPr>
          <p:nvPr>
            <p:ph type="body" idx="1"/>
          </p:nvPr>
        </p:nvSpPr>
        <p:spPr>
          <a:xfrm>
            <a:off x="426262" y="1537988"/>
            <a:ext cx="3766313" cy="2724300"/>
          </a:xfrm>
        </p:spPr>
        <p:txBody>
          <a:bodyPr/>
          <a:lstStyle/>
          <a:p>
            <a:pPr algn="just">
              <a:buClrTx/>
              <a:buSzPct val="100000"/>
            </a:pPr>
            <a:r>
              <a:rPr lang="en-US" sz="1000" dirty="0"/>
              <a:t>The analysis of </a:t>
            </a:r>
            <a:r>
              <a:rPr lang="en-US" sz="1000" dirty="0" smtClean="0"/>
              <a:t>different benign benchmark programs like: SPEC 2006, </a:t>
            </a:r>
            <a:r>
              <a:rPr lang="en-US" sz="1000" dirty="0" err="1" smtClean="0"/>
              <a:t>CHStone</a:t>
            </a:r>
            <a:r>
              <a:rPr lang="en-US" sz="1000" dirty="0" smtClean="0"/>
              <a:t>, </a:t>
            </a:r>
            <a:r>
              <a:rPr lang="en-US" sz="1000" dirty="0" err="1" smtClean="0"/>
              <a:t>UnixBench</a:t>
            </a:r>
            <a:r>
              <a:rPr lang="en-US" sz="1000" dirty="0" smtClean="0"/>
              <a:t>, </a:t>
            </a:r>
            <a:r>
              <a:rPr lang="en-US" sz="1000" dirty="0" err="1" smtClean="0"/>
              <a:t>LMBench</a:t>
            </a:r>
            <a:r>
              <a:rPr lang="en-US" sz="1000" dirty="0" smtClean="0"/>
              <a:t> show </a:t>
            </a:r>
            <a:r>
              <a:rPr lang="en-US" sz="1000" dirty="0"/>
              <a:t>different results.</a:t>
            </a:r>
          </a:p>
          <a:p>
            <a:pPr algn="just">
              <a:buClrTx/>
              <a:buSzPct val="100000"/>
            </a:pPr>
            <a:endParaRPr lang="en-US" sz="1000" dirty="0"/>
          </a:p>
          <a:p>
            <a:pPr algn="just">
              <a:buClrTx/>
              <a:buSzPct val="100000"/>
            </a:pPr>
            <a:r>
              <a:rPr lang="en-US" sz="1000" dirty="0"/>
              <a:t>The execution behavior of these benchmark suites are significantly different from the normal observations along with </a:t>
            </a:r>
            <a:r>
              <a:rPr lang="en-US" sz="1000" dirty="0" smtClean="0"/>
              <a:t>the </a:t>
            </a:r>
            <a:r>
              <a:rPr lang="en-US" sz="1000" dirty="0"/>
              <a:t>ransomware programs</a:t>
            </a:r>
            <a:r>
              <a:rPr lang="en-US" sz="1000" dirty="0" smtClean="0"/>
              <a:t>.</a:t>
            </a:r>
            <a:endParaRPr lang="en-US" sz="1000"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13</a:t>
            </a:r>
            <a:endParaRPr lang="en" dirty="0"/>
          </a:p>
        </p:txBody>
      </p:sp>
      <p:pic>
        <p:nvPicPr>
          <p:cNvPr id="6" name="Picture 5"/>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6694569" y="1548859"/>
            <a:ext cx="1828800" cy="1166978"/>
          </a:xfrm>
          <a:prstGeom prst="rect">
            <a:avLst/>
          </a:prstGeom>
        </p:spPr>
      </p:pic>
      <p:pic>
        <p:nvPicPr>
          <p:cNvPr id="7" name="Picture 6"/>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6694569" y="2957777"/>
            <a:ext cx="1828800" cy="1176570"/>
          </a:xfrm>
          <a:prstGeom prst="rect">
            <a:avLst/>
          </a:prstGeom>
        </p:spPr>
      </p:pic>
      <p:pic>
        <p:nvPicPr>
          <p:cNvPr id="8" name="Picture 7"/>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4574400" y="1537988"/>
            <a:ext cx="1738343" cy="1188720"/>
          </a:xfrm>
          <a:prstGeom prst="rect">
            <a:avLst/>
          </a:prstGeom>
        </p:spPr>
      </p:pic>
      <p:pic>
        <p:nvPicPr>
          <p:cNvPr id="9" name="Picture 8"/>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4529172" y="2963742"/>
            <a:ext cx="1828800" cy="1164640"/>
          </a:xfrm>
          <a:prstGeom prst="rect">
            <a:avLst/>
          </a:prstGeom>
        </p:spPr>
      </p:pic>
    </p:spTree>
    <p:extLst>
      <p:ext uri="{BB962C8B-B14F-4D97-AF65-F5344CB8AC3E}">
        <p14:creationId xmlns:p14="http://schemas.microsoft.com/office/powerpoint/2010/main" val="1895791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good is reconstruction error as a decider</a:t>
            </a:r>
            <a:r>
              <a:rPr lang="en-US" dirty="0" smtClean="0"/>
              <a:t>??</a:t>
            </a:r>
            <a:endParaRPr lang="en-US" dirty="0"/>
          </a:p>
        </p:txBody>
      </p:sp>
      <p:sp>
        <p:nvSpPr>
          <p:cNvPr id="3" name="Text Placeholder 2"/>
          <p:cNvSpPr>
            <a:spLocks noGrp="1"/>
          </p:cNvSpPr>
          <p:nvPr>
            <p:ph type="body" idx="1"/>
          </p:nvPr>
        </p:nvSpPr>
        <p:spPr>
          <a:xfrm>
            <a:off x="426262" y="1537988"/>
            <a:ext cx="3766313" cy="2724300"/>
          </a:xfrm>
        </p:spPr>
        <p:txBody>
          <a:bodyPr/>
          <a:lstStyle/>
          <a:p>
            <a:pPr algn="just">
              <a:buClrTx/>
              <a:buSzPct val="100000"/>
            </a:pPr>
            <a:r>
              <a:rPr lang="en-US" sz="1000" dirty="0"/>
              <a:t>The analysis of </a:t>
            </a:r>
            <a:r>
              <a:rPr lang="en-US" sz="1000" dirty="0" smtClean="0"/>
              <a:t>different benign benchmark programs like: SPEC 2006, </a:t>
            </a:r>
            <a:r>
              <a:rPr lang="en-US" sz="1000" dirty="0" err="1" smtClean="0"/>
              <a:t>CHStone</a:t>
            </a:r>
            <a:r>
              <a:rPr lang="en-US" sz="1000" dirty="0" smtClean="0"/>
              <a:t>, </a:t>
            </a:r>
            <a:r>
              <a:rPr lang="en-US" sz="1000" dirty="0" err="1" smtClean="0"/>
              <a:t>UnixBench</a:t>
            </a:r>
            <a:r>
              <a:rPr lang="en-US" sz="1000" dirty="0" smtClean="0"/>
              <a:t>, </a:t>
            </a:r>
            <a:r>
              <a:rPr lang="en-US" sz="1000" dirty="0" err="1" smtClean="0"/>
              <a:t>LMBench</a:t>
            </a:r>
            <a:r>
              <a:rPr lang="en-US" sz="1000" dirty="0" smtClean="0"/>
              <a:t> show </a:t>
            </a:r>
            <a:r>
              <a:rPr lang="en-US" sz="1000" dirty="0"/>
              <a:t>different results.</a:t>
            </a:r>
          </a:p>
          <a:p>
            <a:pPr algn="just">
              <a:buClrTx/>
              <a:buSzPct val="100000"/>
            </a:pPr>
            <a:endParaRPr lang="en-US" sz="1000" dirty="0"/>
          </a:p>
          <a:p>
            <a:pPr algn="just">
              <a:buClrTx/>
              <a:buSzPct val="100000"/>
            </a:pPr>
            <a:r>
              <a:rPr lang="en-US" sz="1000" dirty="0"/>
              <a:t>The execution behavior of these benchmark suites are significantly different from the normal observations along with </a:t>
            </a:r>
            <a:r>
              <a:rPr lang="en-US" sz="1000" dirty="0" smtClean="0"/>
              <a:t>the </a:t>
            </a:r>
            <a:r>
              <a:rPr lang="en-US" sz="1000" dirty="0"/>
              <a:t>ransomware programs</a:t>
            </a:r>
            <a:r>
              <a:rPr lang="en-US" sz="1000" dirty="0" smtClean="0"/>
              <a:t>.</a:t>
            </a:r>
            <a:endParaRPr lang="en-US" sz="1000"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13</a:t>
            </a:r>
            <a:endParaRPr lang="en" dirty="0"/>
          </a:p>
        </p:txBody>
      </p:sp>
      <p:pic>
        <p:nvPicPr>
          <p:cNvPr id="6" name="Picture 5"/>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6694569" y="1548859"/>
            <a:ext cx="1828800" cy="1166978"/>
          </a:xfrm>
          <a:prstGeom prst="rect">
            <a:avLst/>
          </a:prstGeom>
        </p:spPr>
      </p:pic>
      <p:pic>
        <p:nvPicPr>
          <p:cNvPr id="7" name="Picture 6"/>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6694569" y="2957777"/>
            <a:ext cx="1828800" cy="1176570"/>
          </a:xfrm>
          <a:prstGeom prst="rect">
            <a:avLst/>
          </a:prstGeom>
        </p:spPr>
      </p:pic>
      <p:pic>
        <p:nvPicPr>
          <p:cNvPr id="8" name="Picture 7"/>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4574400" y="1537988"/>
            <a:ext cx="1738343" cy="1188720"/>
          </a:xfrm>
          <a:prstGeom prst="rect">
            <a:avLst/>
          </a:prstGeom>
        </p:spPr>
      </p:pic>
      <p:pic>
        <p:nvPicPr>
          <p:cNvPr id="9" name="Picture 8"/>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4529172" y="2963742"/>
            <a:ext cx="1828800" cy="1164640"/>
          </a:xfrm>
          <a:prstGeom prst="rect">
            <a:avLst/>
          </a:prstGeom>
        </p:spPr>
      </p:pic>
      <p:sp>
        <p:nvSpPr>
          <p:cNvPr id="11" name="Rounded Rectangle 10"/>
          <p:cNvSpPr/>
          <p:nvPr/>
        </p:nvSpPr>
        <p:spPr>
          <a:xfrm>
            <a:off x="600748" y="3450004"/>
            <a:ext cx="3760125" cy="678378"/>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sz="1000" dirty="0">
                <a:latin typeface="Roboto Condensed" panose="020B0604020202020204" charset="0"/>
                <a:ea typeface="Roboto Condensed" panose="020B0604020202020204" charset="0"/>
                <a:sym typeface="+mn-ea"/>
              </a:rPr>
              <a:t>Only the reconstruction error is </a:t>
            </a:r>
            <a:r>
              <a:rPr lang="en-US" altLang="en-US" sz="1000" b="1" dirty="0">
                <a:solidFill>
                  <a:srgbClr val="FF9800"/>
                </a:solidFill>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not enough</a:t>
            </a:r>
            <a:r>
              <a:rPr lang="en-US" altLang="en-US" sz="1000" dirty="0">
                <a:latin typeface="Roboto Condensed" panose="020B0604020202020204" charset="0"/>
                <a:ea typeface="Roboto Condensed" panose="020B0604020202020204" charset="0"/>
                <a:sym typeface="+mn-ea"/>
              </a:rPr>
              <a:t> for detecting Ransomware, since benign benchmark programs also act as anomalies.</a:t>
            </a:r>
          </a:p>
        </p:txBody>
      </p:sp>
    </p:spTree>
    <p:extLst>
      <p:ext uri="{BB962C8B-B14F-4D97-AF65-F5344CB8AC3E}">
        <p14:creationId xmlns:p14="http://schemas.microsoft.com/office/powerpoint/2010/main" val="2619129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078" y="392575"/>
            <a:ext cx="6040201" cy="766200"/>
          </a:xfrm>
        </p:spPr>
        <p:txBody>
          <a:bodyPr/>
          <a:lstStyle/>
          <a:p>
            <a:r>
              <a:rPr lang="en-US" dirty="0"/>
              <a:t>Utilizing the fact of </a:t>
            </a:r>
            <a:r>
              <a:rPr lang="en-US" dirty="0" smtClean="0"/>
              <a:t>Repeated Encryption </a:t>
            </a:r>
            <a:r>
              <a:rPr lang="en-US" dirty="0"/>
              <a:t>of </a:t>
            </a:r>
            <a:r>
              <a:rPr lang="en-US" dirty="0" smtClean="0"/>
              <a:t>Ransomwares</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14</a:t>
            </a:r>
            <a:endParaRPr lang="en" dirty="0"/>
          </a:p>
        </p:txBody>
      </p:sp>
      <p:sp>
        <p:nvSpPr>
          <p:cNvPr id="12" name="Text Placeholder 2"/>
          <p:cNvSpPr>
            <a:spLocks noGrp="1"/>
          </p:cNvSpPr>
          <p:nvPr>
            <p:ph type="body" idx="1"/>
          </p:nvPr>
        </p:nvSpPr>
        <p:spPr>
          <a:xfrm>
            <a:off x="6417033" y="1372551"/>
            <a:ext cx="2457610" cy="1675449"/>
          </a:xfrm>
        </p:spPr>
        <p:txBody>
          <a:bodyPr/>
          <a:lstStyle/>
          <a:p>
            <a:pPr marL="339725" indent="-238125" algn="just">
              <a:buClrTx/>
              <a:buSzPct val="100000"/>
            </a:pPr>
            <a:r>
              <a:rPr lang="en-US" sz="1000" dirty="0"/>
              <a:t>The Ransomware executable runs encryption repeatedly on multiple files.</a:t>
            </a:r>
          </a:p>
          <a:p>
            <a:pPr algn="just">
              <a:buClrTx/>
              <a:buSzPct val="100000"/>
            </a:pPr>
            <a:endParaRPr lang="en-US" sz="1000" dirty="0"/>
          </a:p>
          <a:p>
            <a:pPr marL="339725" indent="-238125" algn="just">
              <a:buClrTx/>
              <a:buSzPct val="100000"/>
            </a:pPr>
            <a:r>
              <a:rPr lang="en-US" sz="1000" dirty="0"/>
              <a:t>We transform the traces of performance counter events from time domain to frequency domain using the Fast Fourier Transformation (FFT) to understand the repetitive pattern.</a:t>
            </a:r>
          </a:p>
        </p:txBody>
      </p:sp>
    </p:spTree>
    <p:extLst>
      <p:ext uri="{BB962C8B-B14F-4D97-AF65-F5344CB8AC3E}">
        <p14:creationId xmlns:p14="http://schemas.microsoft.com/office/powerpoint/2010/main" val="87048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078" y="392575"/>
            <a:ext cx="6040201" cy="766200"/>
          </a:xfrm>
        </p:spPr>
        <p:txBody>
          <a:bodyPr/>
          <a:lstStyle/>
          <a:p>
            <a:r>
              <a:rPr lang="en-US" dirty="0"/>
              <a:t>Utilizing the fact of </a:t>
            </a:r>
            <a:r>
              <a:rPr lang="en-US" dirty="0" smtClean="0"/>
              <a:t>Repeated Encryption </a:t>
            </a:r>
            <a:r>
              <a:rPr lang="en-US" dirty="0"/>
              <a:t>of </a:t>
            </a:r>
            <a:r>
              <a:rPr lang="en-US" dirty="0" smtClean="0"/>
              <a:t>Ransomwares</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14</a:t>
            </a:r>
            <a:endParaRPr lang="en" dirty="0"/>
          </a:p>
        </p:txBody>
      </p:sp>
      <p:pic>
        <p:nvPicPr>
          <p:cNvPr id="7" name="Picture 6"/>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41079" y="1529442"/>
            <a:ext cx="1856232" cy="1627632"/>
          </a:xfrm>
          <a:prstGeom prst="rect">
            <a:avLst/>
          </a:prstGeom>
        </p:spPr>
      </p:pic>
      <p:pic>
        <p:nvPicPr>
          <p:cNvPr id="8" name="Picture 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2233064" y="1529442"/>
            <a:ext cx="1856232" cy="1627632"/>
          </a:xfrm>
          <a:prstGeom prst="rect">
            <a:avLst/>
          </a:prstGeom>
        </p:spPr>
      </p:pic>
      <p:pic>
        <p:nvPicPr>
          <p:cNvPr id="9" name="Picture 8"/>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1069195" y="3157074"/>
            <a:ext cx="1856232" cy="1627632"/>
          </a:xfrm>
          <a:prstGeom prst="rect">
            <a:avLst/>
          </a:prstGeom>
        </p:spPr>
      </p:pic>
      <p:pic>
        <p:nvPicPr>
          <p:cNvPr id="10" name="Picture 9"/>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4325048" y="1529442"/>
            <a:ext cx="1856232" cy="1627632"/>
          </a:xfrm>
          <a:prstGeom prst="rect">
            <a:avLst/>
          </a:prstGeom>
        </p:spPr>
      </p:pic>
      <p:pic>
        <p:nvPicPr>
          <p:cNvPr id="11" name="Picture 10"/>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3161180" y="3166668"/>
            <a:ext cx="1856232" cy="1627632"/>
          </a:xfrm>
          <a:prstGeom prst="rect">
            <a:avLst/>
          </a:prstGeom>
        </p:spPr>
      </p:pic>
      <p:sp>
        <p:nvSpPr>
          <p:cNvPr id="12" name="Text Placeholder 2"/>
          <p:cNvSpPr>
            <a:spLocks noGrp="1"/>
          </p:cNvSpPr>
          <p:nvPr>
            <p:ph type="body" idx="1"/>
          </p:nvPr>
        </p:nvSpPr>
        <p:spPr>
          <a:xfrm>
            <a:off x="6417033" y="1372551"/>
            <a:ext cx="2457610" cy="1675449"/>
          </a:xfrm>
        </p:spPr>
        <p:txBody>
          <a:bodyPr/>
          <a:lstStyle/>
          <a:p>
            <a:pPr marL="339725" indent="-238125" algn="just">
              <a:buClrTx/>
              <a:buSzPct val="100000"/>
            </a:pPr>
            <a:r>
              <a:rPr lang="en-US" sz="1000" dirty="0"/>
              <a:t>The Ransomware executable runs encryption repeatedly on multiple files.</a:t>
            </a:r>
          </a:p>
          <a:p>
            <a:pPr algn="just">
              <a:buClrTx/>
              <a:buSzPct val="100000"/>
            </a:pPr>
            <a:endParaRPr lang="en-US" sz="1000" dirty="0"/>
          </a:p>
          <a:p>
            <a:pPr marL="339725" indent="-238125" algn="just">
              <a:buClrTx/>
              <a:buSzPct val="100000"/>
            </a:pPr>
            <a:r>
              <a:rPr lang="en-US" sz="1000" dirty="0"/>
              <a:t>We transform the traces of performance counter events from time domain to frequency domain using the Fast Fourier Transformation (FFT) to understand the repetitive pattern.</a:t>
            </a:r>
          </a:p>
        </p:txBody>
      </p:sp>
    </p:spTree>
    <p:extLst>
      <p:ext uri="{BB962C8B-B14F-4D97-AF65-F5344CB8AC3E}">
        <p14:creationId xmlns:p14="http://schemas.microsoft.com/office/powerpoint/2010/main" val="408481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078" y="392575"/>
            <a:ext cx="6040201" cy="766200"/>
          </a:xfrm>
        </p:spPr>
        <p:txBody>
          <a:bodyPr/>
          <a:lstStyle/>
          <a:p>
            <a:r>
              <a:rPr lang="en-US" dirty="0"/>
              <a:t>Utilizing the fact of </a:t>
            </a:r>
            <a:r>
              <a:rPr lang="en-US" dirty="0" smtClean="0"/>
              <a:t>Repeated Encryption </a:t>
            </a:r>
            <a:r>
              <a:rPr lang="en-US" dirty="0"/>
              <a:t>of </a:t>
            </a:r>
            <a:r>
              <a:rPr lang="en-US" dirty="0" smtClean="0"/>
              <a:t>Ransomwares</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14</a:t>
            </a:r>
            <a:endParaRPr lang="en" dirty="0"/>
          </a:p>
        </p:txBody>
      </p:sp>
      <p:pic>
        <p:nvPicPr>
          <p:cNvPr id="7" name="Picture 6"/>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41079" y="1529442"/>
            <a:ext cx="1856232" cy="1627632"/>
          </a:xfrm>
          <a:prstGeom prst="rect">
            <a:avLst/>
          </a:prstGeom>
        </p:spPr>
      </p:pic>
      <p:pic>
        <p:nvPicPr>
          <p:cNvPr id="8" name="Picture 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2233064" y="1529442"/>
            <a:ext cx="1856232" cy="1627632"/>
          </a:xfrm>
          <a:prstGeom prst="rect">
            <a:avLst/>
          </a:prstGeom>
        </p:spPr>
      </p:pic>
      <p:pic>
        <p:nvPicPr>
          <p:cNvPr id="9" name="Picture 8"/>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1069195" y="3157074"/>
            <a:ext cx="1856232" cy="1627632"/>
          </a:xfrm>
          <a:prstGeom prst="rect">
            <a:avLst/>
          </a:prstGeom>
        </p:spPr>
      </p:pic>
      <p:pic>
        <p:nvPicPr>
          <p:cNvPr id="10" name="Picture 9"/>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4325048" y="1529442"/>
            <a:ext cx="1856232" cy="1627632"/>
          </a:xfrm>
          <a:prstGeom prst="rect">
            <a:avLst/>
          </a:prstGeom>
        </p:spPr>
      </p:pic>
      <p:pic>
        <p:nvPicPr>
          <p:cNvPr id="11" name="Picture 10"/>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3161180" y="3166668"/>
            <a:ext cx="1856232" cy="1627632"/>
          </a:xfrm>
          <a:prstGeom prst="rect">
            <a:avLst/>
          </a:prstGeom>
        </p:spPr>
      </p:pic>
      <p:sp>
        <p:nvSpPr>
          <p:cNvPr id="12" name="Text Placeholder 2"/>
          <p:cNvSpPr>
            <a:spLocks noGrp="1"/>
          </p:cNvSpPr>
          <p:nvPr>
            <p:ph type="body" idx="1"/>
          </p:nvPr>
        </p:nvSpPr>
        <p:spPr>
          <a:xfrm>
            <a:off x="6417033" y="1372551"/>
            <a:ext cx="2457610" cy="1675449"/>
          </a:xfrm>
        </p:spPr>
        <p:txBody>
          <a:bodyPr/>
          <a:lstStyle/>
          <a:p>
            <a:pPr marL="339725" indent="-238125" algn="just">
              <a:buClrTx/>
              <a:buSzPct val="100000"/>
            </a:pPr>
            <a:r>
              <a:rPr lang="en-US" sz="1000" dirty="0"/>
              <a:t>The Ransomware executable runs encryption repeatedly on multiple files.</a:t>
            </a:r>
          </a:p>
          <a:p>
            <a:pPr algn="just">
              <a:buClrTx/>
              <a:buSzPct val="100000"/>
            </a:pPr>
            <a:endParaRPr lang="en-US" sz="1000" dirty="0"/>
          </a:p>
          <a:p>
            <a:pPr marL="339725" indent="-238125" algn="just">
              <a:buClrTx/>
              <a:buSzPct val="100000"/>
            </a:pPr>
            <a:r>
              <a:rPr lang="en-US" sz="1000" dirty="0"/>
              <a:t>We transform the traces of performance counter events from time domain to frequency domain using the Fast Fourier Transformation (FFT) to understand the repetitive pattern.</a:t>
            </a:r>
          </a:p>
        </p:txBody>
      </p:sp>
      <p:sp>
        <p:nvSpPr>
          <p:cNvPr id="13" name="Rounded Rectangle 12"/>
          <p:cNvSpPr/>
          <p:nvPr/>
        </p:nvSpPr>
        <p:spPr>
          <a:xfrm>
            <a:off x="6417033" y="3256671"/>
            <a:ext cx="2457610" cy="840374"/>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sz="1000" dirty="0">
                <a:latin typeface="Roboto Condensed" panose="020B0604020202020204" charset="0"/>
                <a:ea typeface="Roboto Condensed" panose="020B0604020202020204" charset="0"/>
                <a:sym typeface="+mn-ea"/>
              </a:rPr>
              <a:t>The transformation indicates that the </a:t>
            </a:r>
            <a:r>
              <a:rPr lang="en-US" altLang="en-US" sz="1000" b="1" dirty="0">
                <a:solidFill>
                  <a:srgbClr val="FF9800"/>
                </a:solidFill>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amplitude for each frequency bins are constantly higher</a:t>
            </a:r>
            <a:r>
              <a:rPr lang="en-US" altLang="en-US" sz="1000" dirty="0">
                <a:latin typeface="Roboto Condensed" panose="020B0604020202020204" charset="0"/>
                <a:ea typeface="Roboto Condensed" panose="020B0604020202020204" charset="0"/>
                <a:sym typeface="+mn-ea"/>
              </a:rPr>
              <a:t> for the ransomware in contrary to the benchmark.</a:t>
            </a:r>
          </a:p>
        </p:txBody>
      </p:sp>
    </p:spTree>
    <p:extLst>
      <p:ext uri="{BB962C8B-B14F-4D97-AF65-F5344CB8AC3E}">
        <p14:creationId xmlns:p14="http://schemas.microsoft.com/office/powerpoint/2010/main" val="48582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a:t>1</a:t>
            </a:r>
          </a:p>
        </p:txBody>
      </p:sp>
      <p:sp>
        <p:nvSpPr>
          <p:cNvPr id="14"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Recent News</a:t>
            </a:r>
            <a:endParaRPr lang="en-US" dirty="0">
              <a:solidFill>
                <a:schemeClr val="bg1"/>
              </a:solidFill>
              <a:latin typeface="Roboto Condensed" panose="020B0604020202020204" charset="0"/>
              <a:ea typeface="Roboto Condensed" panose="020B0604020202020204" charset="0"/>
            </a:endParaRPr>
          </a:p>
        </p:txBody>
      </p:sp>
      <p:sp>
        <p:nvSpPr>
          <p:cNvPr id="15" name="TextBox 14"/>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pic>
        <p:nvPicPr>
          <p:cNvPr id="6" name="Picture 5"/>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396950" y="994867"/>
            <a:ext cx="2743200" cy="2743200"/>
          </a:xfrm>
          <a:prstGeom prst="rect">
            <a:avLst/>
          </a:prstGeom>
        </p:spPr>
      </p:pic>
      <p:pic>
        <p:nvPicPr>
          <p:cNvPr id="2" name="Picture 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3279254" y="994867"/>
            <a:ext cx="2743200" cy="2743200"/>
          </a:xfrm>
          <a:prstGeom prst="rect">
            <a:avLst/>
          </a:prstGeom>
        </p:spPr>
      </p:pic>
      <p:pic>
        <p:nvPicPr>
          <p:cNvPr id="4" name="Picture 3"/>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6161558" y="994867"/>
            <a:ext cx="2743200" cy="2743200"/>
          </a:xfrm>
          <a:prstGeom prst="rect">
            <a:avLst/>
          </a:prstGeom>
        </p:spPr>
      </p:pic>
      <p:pic>
        <p:nvPicPr>
          <p:cNvPr id="5" name="Picture 4"/>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536054" y="1382573"/>
            <a:ext cx="2743200" cy="2743200"/>
          </a:xfrm>
          <a:prstGeom prst="rect">
            <a:avLst/>
          </a:prstGeom>
        </p:spPr>
      </p:pic>
      <p:pic>
        <p:nvPicPr>
          <p:cNvPr id="7" name="Picture 6"/>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3418358" y="1382573"/>
            <a:ext cx="2743200" cy="2743200"/>
          </a:xfrm>
          <a:prstGeom prst="rect">
            <a:avLst/>
          </a:prstGeom>
        </p:spPr>
      </p:pic>
    </p:spTree>
    <p:extLst>
      <p:ext uri="{BB962C8B-B14F-4D97-AF65-F5344CB8AC3E}">
        <p14:creationId xmlns:p14="http://schemas.microsoft.com/office/powerpoint/2010/main" val="3242278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081" y="392575"/>
            <a:ext cx="5769482" cy="766200"/>
          </a:xfrm>
        </p:spPr>
        <p:txBody>
          <a:bodyPr/>
          <a:lstStyle/>
          <a:p>
            <a:r>
              <a:rPr lang="en-US" dirty="0"/>
              <a:t>Second Step: Detecting Anomaly in Frequency Domain</a:t>
            </a:r>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15</a:t>
            </a:r>
            <a:endParaRPr lang="en" dirty="0"/>
          </a:p>
        </p:txBody>
      </p:sp>
      <p:sp>
        <p:nvSpPr>
          <p:cNvPr id="10" name="TextBox 9"/>
          <p:cNvSpPr txBox="1"/>
          <p:nvPr/>
        </p:nvSpPr>
        <p:spPr>
          <a:xfrm>
            <a:off x="531550" y="1924888"/>
            <a:ext cx="3894667" cy="861774"/>
          </a:xfrm>
          <a:prstGeom prst="rect">
            <a:avLst/>
          </a:prstGeom>
          <a:noFill/>
        </p:spPr>
        <p:txBody>
          <a:bodyPr wrap="square" rtlCol="0">
            <a:spAutoFit/>
          </a:bodyPr>
          <a:lstStyle/>
          <a:p>
            <a:pPr algn="just"/>
            <a:r>
              <a:rPr lang="en-US" sz="1000" dirty="0">
                <a:latin typeface="Roboto Condensed" panose="020B0604020202020204" charset="0"/>
                <a:ea typeface="Roboto Condensed" panose="020B0604020202020204" charset="0"/>
                <a:sym typeface="+mn-ea"/>
              </a:rPr>
              <a:t>The variations of amplitudes for different frequency bins can be again considered as a time-series data, and another LSTM based </a:t>
            </a:r>
            <a:r>
              <a:rPr lang="en-US" sz="1000" dirty="0" err="1">
                <a:latin typeface="Roboto Condensed" panose="020B0604020202020204" charset="0"/>
                <a:ea typeface="Roboto Condensed" panose="020B0604020202020204" charset="0"/>
                <a:sym typeface="+mn-ea"/>
              </a:rPr>
              <a:t>autoencoder</a:t>
            </a:r>
            <a:r>
              <a:rPr lang="en-US" sz="1000" dirty="0">
                <a:latin typeface="Roboto Condensed" panose="020B0604020202020204" charset="0"/>
                <a:ea typeface="Roboto Condensed" panose="020B0604020202020204" charset="0"/>
                <a:sym typeface="+mn-ea"/>
              </a:rPr>
              <a:t>, as discussed before, can be used to detect the anomaly. </a:t>
            </a:r>
          </a:p>
          <a:p>
            <a:pPr algn="just"/>
            <a:endParaRPr lang="en-US" sz="1000" dirty="0">
              <a:latin typeface="Roboto Condensed" panose="020B0604020202020204" charset="0"/>
              <a:ea typeface="Roboto Condensed" panose="020B0604020202020204" charset="0"/>
              <a:sym typeface="+mn-ea"/>
            </a:endParaRPr>
          </a:p>
          <a:p>
            <a:pPr algn="just"/>
            <a:r>
              <a:rPr lang="en-US" sz="1000" dirty="0">
                <a:latin typeface="Roboto Condensed" panose="020B0604020202020204" charset="0"/>
                <a:ea typeface="Roboto Condensed" panose="020B0604020202020204" charset="0"/>
                <a:sym typeface="+mn-ea"/>
              </a:rPr>
              <a:t>Threshold is calculated by 3σ analysis on the normal FFT behavior.</a:t>
            </a:r>
          </a:p>
        </p:txBody>
      </p:sp>
      <p:sp>
        <p:nvSpPr>
          <p:cNvPr id="11" name="Title 1"/>
          <p:cNvSpPr txBox="1">
            <a:spLocks/>
          </p:cNvSpPr>
          <p:nvPr/>
        </p:nvSpPr>
        <p:spPr>
          <a:xfrm>
            <a:off x="531550" y="1253749"/>
            <a:ext cx="5258400" cy="7662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r>
              <a:rPr lang="en-US" dirty="0" smtClean="0">
                <a:solidFill>
                  <a:srgbClr val="3F5378"/>
                </a:solidFill>
              </a:rPr>
              <a:t>Detecting Ransomwares</a:t>
            </a:r>
            <a:endParaRPr lang="en-US" dirty="0">
              <a:solidFill>
                <a:srgbClr val="3F5378"/>
              </a:solidFill>
            </a:endParaRPr>
          </a:p>
        </p:txBody>
      </p:sp>
    </p:spTree>
    <p:extLst>
      <p:ext uri="{BB962C8B-B14F-4D97-AF65-F5344CB8AC3E}">
        <p14:creationId xmlns:p14="http://schemas.microsoft.com/office/powerpoint/2010/main" val="4068415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081" y="392575"/>
            <a:ext cx="5769482" cy="766200"/>
          </a:xfrm>
        </p:spPr>
        <p:txBody>
          <a:bodyPr/>
          <a:lstStyle/>
          <a:p>
            <a:r>
              <a:rPr lang="en-US" dirty="0"/>
              <a:t>Second Step: Detecting Anomaly in Frequency Domain</a:t>
            </a:r>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15</a:t>
            </a:r>
            <a:endParaRPr lang="e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277" y="3169675"/>
            <a:ext cx="1799954" cy="116693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292" y="1584681"/>
            <a:ext cx="1827444" cy="118475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55" y="3169835"/>
            <a:ext cx="1827717" cy="118493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3441" y="1584700"/>
            <a:ext cx="1827627" cy="1184873"/>
          </a:xfrm>
          <a:prstGeom prst="rect">
            <a:avLst/>
          </a:prstGeom>
        </p:spPr>
      </p:pic>
      <p:sp>
        <p:nvSpPr>
          <p:cNvPr id="10" name="TextBox 9"/>
          <p:cNvSpPr txBox="1"/>
          <p:nvPr/>
        </p:nvSpPr>
        <p:spPr>
          <a:xfrm>
            <a:off x="531550" y="1924888"/>
            <a:ext cx="3894667" cy="861774"/>
          </a:xfrm>
          <a:prstGeom prst="rect">
            <a:avLst/>
          </a:prstGeom>
          <a:noFill/>
        </p:spPr>
        <p:txBody>
          <a:bodyPr wrap="square" rtlCol="0">
            <a:spAutoFit/>
          </a:bodyPr>
          <a:lstStyle/>
          <a:p>
            <a:pPr algn="just"/>
            <a:r>
              <a:rPr lang="en-US" sz="1000" dirty="0">
                <a:latin typeface="Roboto Condensed" panose="020B0604020202020204" charset="0"/>
                <a:ea typeface="Roboto Condensed" panose="020B0604020202020204" charset="0"/>
                <a:sym typeface="+mn-ea"/>
              </a:rPr>
              <a:t>The variations of amplitudes for different frequency bins can be again considered as a time-series data, and another LSTM based </a:t>
            </a:r>
            <a:r>
              <a:rPr lang="en-US" sz="1000" dirty="0" err="1">
                <a:latin typeface="Roboto Condensed" panose="020B0604020202020204" charset="0"/>
                <a:ea typeface="Roboto Condensed" panose="020B0604020202020204" charset="0"/>
                <a:sym typeface="+mn-ea"/>
              </a:rPr>
              <a:t>autoencoder</a:t>
            </a:r>
            <a:r>
              <a:rPr lang="en-US" sz="1000" dirty="0">
                <a:latin typeface="Roboto Condensed" panose="020B0604020202020204" charset="0"/>
                <a:ea typeface="Roboto Condensed" panose="020B0604020202020204" charset="0"/>
                <a:sym typeface="+mn-ea"/>
              </a:rPr>
              <a:t>, as discussed before, can be used to detect the anomaly. </a:t>
            </a:r>
          </a:p>
          <a:p>
            <a:pPr algn="just"/>
            <a:endParaRPr lang="en-US" sz="1000" dirty="0">
              <a:latin typeface="Roboto Condensed" panose="020B0604020202020204" charset="0"/>
              <a:ea typeface="Roboto Condensed" panose="020B0604020202020204" charset="0"/>
              <a:sym typeface="+mn-ea"/>
            </a:endParaRPr>
          </a:p>
          <a:p>
            <a:pPr algn="just"/>
            <a:r>
              <a:rPr lang="en-US" sz="1000" dirty="0">
                <a:latin typeface="Roboto Condensed" panose="020B0604020202020204" charset="0"/>
                <a:ea typeface="Roboto Condensed" panose="020B0604020202020204" charset="0"/>
                <a:sym typeface="+mn-ea"/>
              </a:rPr>
              <a:t>Threshold is calculated by 3σ analysis on the normal FFT behavior.</a:t>
            </a:r>
          </a:p>
        </p:txBody>
      </p:sp>
      <p:sp>
        <p:nvSpPr>
          <p:cNvPr id="11" name="Title 1"/>
          <p:cNvSpPr txBox="1">
            <a:spLocks/>
          </p:cNvSpPr>
          <p:nvPr/>
        </p:nvSpPr>
        <p:spPr>
          <a:xfrm>
            <a:off x="531550" y="1253749"/>
            <a:ext cx="5258400" cy="7662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r>
              <a:rPr lang="en-US" dirty="0" smtClean="0">
                <a:solidFill>
                  <a:srgbClr val="3F5378"/>
                </a:solidFill>
              </a:rPr>
              <a:t>Detecting Ransomwares</a:t>
            </a:r>
            <a:endParaRPr lang="en-US" dirty="0">
              <a:solidFill>
                <a:srgbClr val="3F5378"/>
              </a:solidFill>
            </a:endParaRPr>
          </a:p>
        </p:txBody>
      </p:sp>
    </p:spTree>
    <p:extLst>
      <p:ext uri="{BB962C8B-B14F-4D97-AF65-F5344CB8AC3E}">
        <p14:creationId xmlns:p14="http://schemas.microsoft.com/office/powerpoint/2010/main" val="3124794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081" y="392575"/>
            <a:ext cx="5769482" cy="766200"/>
          </a:xfrm>
        </p:spPr>
        <p:txBody>
          <a:bodyPr/>
          <a:lstStyle/>
          <a:p>
            <a:r>
              <a:rPr lang="en-US" dirty="0"/>
              <a:t>Second Step: Detecting Anomaly in Frequency Domain</a:t>
            </a:r>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15</a:t>
            </a:r>
            <a:endParaRPr lang="e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277" y="3178856"/>
            <a:ext cx="1799954" cy="114857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293" y="1584681"/>
            <a:ext cx="1827442" cy="118475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55" y="3169835"/>
            <a:ext cx="1827717" cy="118493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3441" y="1584700"/>
            <a:ext cx="1827626" cy="1184873"/>
          </a:xfrm>
          <a:prstGeom prst="rect">
            <a:avLst/>
          </a:prstGeom>
        </p:spPr>
      </p:pic>
      <p:sp>
        <p:nvSpPr>
          <p:cNvPr id="10" name="TextBox 9"/>
          <p:cNvSpPr txBox="1"/>
          <p:nvPr/>
        </p:nvSpPr>
        <p:spPr>
          <a:xfrm>
            <a:off x="531550" y="1924888"/>
            <a:ext cx="3894667" cy="1323439"/>
          </a:xfrm>
          <a:prstGeom prst="rect">
            <a:avLst/>
          </a:prstGeom>
          <a:noFill/>
        </p:spPr>
        <p:txBody>
          <a:bodyPr wrap="square" rtlCol="0">
            <a:spAutoFit/>
          </a:bodyPr>
          <a:lstStyle/>
          <a:p>
            <a:pPr algn="just"/>
            <a:r>
              <a:rPr lang="en-US" sz="1000" dirty="0" smtClean="0">
                <a:latin typeface="Roboto Condensed" panose="020B0604020202020204" charset="0"/>
                <a:ea typeface="Roboto Condensed" panose="020B0604020202020204" charset="0"/>
                <a:sym typeface="+mn-ea"/>
              </a:rPr>
              <a:t>The reconstruction </a:t>
            </a:r>
            <a:r>
              <a:rPr lang="en-US" sz="1000" dirty="0">
                <a:latin typeface="Roboto Condensed" panose="020B0604020202020204" charset="0"/>
                <a:ea typeface="Roboto Condensed" panose="020B0604020202020204" charset="0"/>
                <a:sym typeface="+mn-ea"/>
              </a:rPr>
              <a:t>errors of </a:t>
            </a:r>
            <a:r>
              <a:rPr lang="en-US" sz="1000" dirty="0" smtClean="0">
                <a:latin typeface="Roboto Condensed" panose="020B0604020202020204" charset="0"/>
                <a:ea typeface="Roboto Condensed" panose="020B0604020202020204" charset="0"/>
                <a:sym typeface="+mn-ea"/>
              </a:rPr>
              <a:t>the benchmark </a:t>
            </a:r>
            <a:r>
              <a:rPr lang="en-US" sz="1000" dirty="0">
                <a:latin typeface="Roboto Condensed" panose="020B0604020202020204" charset="0"/>
                <a:ea typeface="Roboto Condensed" panose="020B0604020202020204" charset="0"/>
                <a:sym typeface="+mn-ea"/>
              </a:rPr>
              <a:t>programs always lie below the </a:t>
            </a:r>
            <a:r>
              <a:rPr lang="en-US" sz="1000" dirty="0" smtClean="0">
                <a:latin typeface="Roboto Condensed" panose="020B0604020202020204" charset="0"/>
                <a:ea typeface="Roboto Condensed" panose="020B0604020202020204" charset="0"/>
                <a:sym typeface="+mn-ea"/>
              </a:rPr>
              <a:t>threshold.</a:t>
            </a:r>
          </a:p>
          <a:p>
            <a:pPr algn="just"/>
            <a:endParaRPr lang="en-US" sz="1000" dirty="0">
              <a:latin typeface="Roboto Condensed" panose="020B0604020202020204" charset="0"/>
              <a:ea typeface="Roboto Condensed" panose="020B0604020202020204" charset="0"/>
              <a:sym typeface="+mn-ea"/>
            </a:endParaRPr>
          </a:p>
          <a:p>
            <a:pPr algn="just"/>
            <a:r>
              <a:rPr lang="en-US" sz="1000" dirty="0">
                <a:latin typeface="Roboto Condensed" panose="020B0604020202020204" charset="0"/>
                <a:ea typeface="Roboto Condensed" panose="020B0604020202020204" charset="0"/>
                <a:sym typeface="+mn-ea"/>
              </a:rPr>
              <a:t>We can hypothesize from this example that, if the reconstruction error in </a:t>
            </a:r>
            <a:r>
              <a:rPr lang="en-US" sz="1000" i="1" dirty="0" smtClean="0">
                <a:latin typeface="Roboto Condensed" panose="020B0604020202020204" charset="0"/>
                <a:ea typeface="Roboto Condensed" panose="020B0604020202020204" charset="0"/>
                <a:sym typeface="+mn-ea"/>
              </a:rPr>
              <a:t>both </a:t>
            </a:r>
            <a:r>
              <a:rPr lang="en-US" sz="1000" i="1" dirty="0">
                <a:latin typeface="Roboto Condensed" panose="020B0604020202020204" charset="0"/>
                <a:ea typeface="Roboto Condensed" panose="020B0604020202020204" charset="0"/>
                <a:sym typeface="+mn-ea"/>
              </a:rPr>
              <a:t>the </a:t>
            </a:r>
            <a:r>
              <a:rPr lang="en-US" sz="1000" i="1" dirty="0" err="1" smtClean="0">
                <a:latin typeface="Roboto Condensed" panose="020B0604020202020204" charset="0"/>
                <a:ea typeface="Roboto Condensed" panose="020B0604020202020204" charset="0"/>
                <a:sym typeface="+mn-ea"/>
              </a:rPr>
              <a:t>Autoencoders</a:t>
            </a:r>
            <a:r>
              <a:rPr lang="en-US" sz="1000" dirty="0" smtClean="0">
                <a:latin typeface="Roboto Condensed" panose="020B0604020202020204" charset="0"/>
                <a:ea typeface="Roboto Condensed" panose="020B0604020202020204" charset="0"/>
                <a:sym typeface="+mn-ea"/>
              </a:rPr>
              <a:t> </a:t>
            </a:r>
            <a:r>
              <a:rPr lang="en-US" sz="1000" dirty="0">
                <a:latin typeface="Roboto Condensed" panose="020B0604020202020204" charset="0"/>
                <a:ea typeface="Roboto Condensed" panose="020B0604020202020204" charset="0"/>
                <a:sym typeface="+mn-ea"/>
              </a:rPr>
              <a:t>are constantly higher for some specific time we conclude that behavior as anomaly instead of considering a single peak</a:t>
            </a:r>
            <a:r>
              <a:rPr lang="en-US" sz="1000" dirty="0" smtClean="0">
                <a:latin typeface="Roboto Condensed" panose="020B0604020202020204" charset="0"/>
                <a:ea typeface="Roboto Condensed" panose="020B0604020202020204" charset="0"/>
                <a:sym typeface="+mn-ea"/>
              </a:rPr>
              <a:t>.</a:t>
            </a:r>
          </a:p>
          <a:p>
            <a:pPr algn="just"/>
            <a:endParaRPr lang="en-US" sz="1000" dirty="0">
              <a:latin typeface="Roboto Condensed" panose="020B0604020202020204" charset="0"/>
              <a:ea typeface="Roboto Condensed" panose="020B0604020202020204" charset="0"/>
              <a:sym typeface="+mn-ea"/>
            </a:endParaRPr>
          </a:p>
          <a:p>
            <a:pPr algn="just"/>
            <a:endParaRPr lang="en-US" sz="1000" dirty="0">
              <a:latin typeface="Roboto Condensed" panose="020B0604020202020204" charset="0"/>
              <a:ea typeface="Roboto Condensed" panose="020B0604020202020204" charset="0"/>
              <a:sym typeface="+mn-ea"/>
            </a:endParaRPr>
          </a:p>
        </p:txBody>
      </p:sp>
      <p:sp>
        <p:nvSpPr>
          <p:cNvPr id="11" name="Title 1"/>
          <p:cNvSpPr txBox="1">
            <a:spLocks/>
          </p:cNvSpPr>
          <p:nvPr/>
        </p:nvSpPr>
        <p:spPr>
          <a:xfrm>
            <a:off x="531550" y="1253749"/>
            <a:ext cx="5258400" cy="7662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r>
              <a:rPr lang="en-US" dirty="0" smtClean="0">
                <a:solidFill>
                  <a:srgbClr val="3F5378"/>
                </a:solidFill>
              </a:rPr>
              <a:t>Removing False Positives</a:t>
            </a:r>
            <a:endParaRPr lang="en-US" dirty="0">
              <a:solidFill>
                <a:srgbClr val="3F5378"/>
              </a:solidFill>
            </a:endParaRPr>
          </a:p>
        </p:txBody>
      </p:sp>
    </p:spTree>
    <p:extLst>
      <p:ext uri="{BB962C8B-B14F-4D97-AF65-F5344CB8AC3E}">
        <p14:creationId xmlns:p14="http://schemas.microsoft.com/office/powerpoint/2010/main" val="2051121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081" y="392575"/>
            <a:ext cx="5769482" cy="766200"/>
          </a:xfrm>
        </p:spPr>
        <p:txBody>
          <a:bodyPr/>
          <a:lstStyle/>
          <a:p>
            <a:r>
              <a:rPr lang="en-US" dirty="0"/>
              <a:t>Second Step: Detecting Anomaly in Frequency Domain</a:t>
            </a:r>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15</a:t>
            </a:r>
            <a:endParaRPr lang="e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277" y="3178856"/>
            <a:ext cx="1799954" cy="114857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293" y="1584681"/>
            <a:ext cx="1827442" cy="118475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55" y="3169835"/>
            <a:ext cx="1827717" cy="118493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3441" y="1584700"/>
            <a:ext cx="1827626" cy="1184873"/>
          </a:xfrm>
          <a:prstGeom prst="rect">
            <a:avLst/>
          </a:prstGeom>
        </p:spPr>
      </p:pic>
      <p:sp>
        <p:nvSpPr>
          <p:cNvPr id="10" name="TextBox 9"/>
          <p:cNvSpPr txBox="1"/>
          <p:nvPr/>
        </p:nvSpPr>
        <p:spPr>
          <a:xfrm>
            <a:off x="531550" y="1924888"/>
            <a:ext cx="3894667" cy="1323439"/>
          </a:xfrm>
          <a:prstGeom prst="rect">
            <a:avLst/>
          </a:prstGeom>
          <a:noFill/>
        </p:spPr>
        <p:txBody>
          <a:bodyPr wrap="square" rtlCol="0">
            <a:spAutoFit/>
          </a:bodyPr>
          <a:lstStyle/>
          <a:p>
            <a:pPr algn="just"/>
            <a:r>
              <a:rPr lang="en-US" sz="1000" dirty="0" smtClean="0">
                <a:latin typeface="Roboto Condensed" panose="020B0604020202020204" charset="0"/>
                <a:ea typeface="Roboto Condensed" panose="020B0604020202020204" charset="0"/>
                <a:sym typeface="+mn-ea"/>
              </a:rPr>
              <a:t>The reconstruction </a:t>
            </a:r>
            <a:r>
              <a:rPr lang="en-US" sz="1000" dirty="0">
                <a:latin typeface="Roboto Condensed" panose="020B0604020202020204" charset="0"/>
                <a:ea typeface="Roboto Condensed" panose="020B0604020202020204" charset="0"/>
                <a:sym typeface="+mn-ea"/>
              </a:rPr>
              <a:t>errors of </a:t>
            </a:r>
            <a:r>
              <a:rPr lang="en-US" sz="1000" dirty="0" smtClean="0">
                <a:latin typeface="Roboto Condensed" panose="020B0604020202020204" charset="0"/>
                <a:ea typeface="Roboto Condensed" panose="020B0604020202020204" charset="0"/>
                <a:sym typeface="+mn-ea"/>
              </a:rPr>
              <a:t>the benchmark </a:t>
            </a:r>
            <a:r>
              <a:rPr lang="en-US" sz="1000" dirty="0">
                <a:latin typeface="Roboto Condensed" panose="020B0604020202020204" charset="0"/>
                <a:ea typeface="Roboto Condensed" panose="020B0604020202020204" charset="0"/>
                <a:sym typeface="+mn-ea"/>
              </a:rPr>
              <a:t>programs always lie below the </a:t>
            </a:r>
            <a:r>
              <a:rPr lang="en-US" sz="1000" dirty="0" smtClean="0">
                <a:latin typeface="Roboto Condensed" panose="020B0604020202020204" charset="0"/>
                <a:ea typeface="Roboto Condensed" panose="020B0604020202020204" charset="0"/>
                <a:sym typeface="+mn-ea"/>
              </a:rPr>
              <a:t>threshold.</a:t>
            </a:r>
          </a:p>
          <a:p>
            <a:pPr algn="just"/>
            <a:endParaRPr lang="en-US" sz="1000" dirty="0">
              <a:latin typeface="Roboto Condensed" panose="020B0604020202020204" charset="0"/>
              <a:ea typeface="Roboto Condensed" panose="020B0604020202020204" charset="0"/>
              <a:sym typeface="+mn-ea"/>
            </a:endParaRPr>
          </a:p>
          <a:p>
            <a:pPr algn="just"/>
            <a:r>
              <a:rPr lang="en-US" sz="1000" dirty="0">
                <a:latin typeface="Roboto Condensed" panose="020B0604020202020204" charset="0"/>
                <a:ea typeface="Roboto Condensed" panose="020B0604020202020204" charset="0"/>
                <a:sym typeface="+mn-ea"/>
              </a:rPr>
              <a:t>We can hypothesize from this example that, if the reconstruction error in </a:t>
            </a:r>
            <a:r>
              <a:rPr lang="en-US" sz="1000" i="1" dirty="0" smtClean="0">
                <a:latin typeface="Roboto Condensed" panose="020B0604020202020204" charset="0"/>
                <a:ea typeface="Roboto Condensed" panose="020B0604020202020204" charset="0"/>
                <a:sym typeface="+mn-ea"/>
              </a:rPr>
              <a:t>both </a:t>
            </a:r>
            <a:r>
              <a:rPr lang="en-US" sz="1000" i="1" dirty="0">
                <a:latin typeface="Roboto Condensed" panose="020B0604020202020204" charset="0"/>
                <a:ea typeface="Roboto Condensed" panose="020B0604020202020204" charset="0"/>
                <a:sym typeface="+mn-ea"/>
              </a:rPr>
              <a:t>the </a:t>
            </a:r>
            <a:r>
              <a:rPr lang="en-US" sz="1000" i="1" dirty="0" err="1" smtClean="0">
                <a:latin typeface="Roboto Condensed" panose="020B0604020202020204" charset="0"/>
                <a:ea typeface="Roboto Condensed" panose="020B0604020202020204" charset="0"/>
                <a:sym typeface="+mn-ea"/>
              </a:rPr>
              <a:t>Autoencoders</a:t>
            </a:r>
            <a:r>
              <a:rPr lang="en-US" sz="1000" dirty="0" smtClean="0">
                <a:latin typeface="Roboto Condensed" panose="020B0604020202020204" charset="0"/>
                <a:ea typeface="Roboto Condensed" panose="020B0604020202020204" charset="0"/>
                <a:sym typeface="+mn-ea"/>
              </a:rPr>
              <a:t> </a:t>
            </a:r>
            <a:r>
              <a:rPr lang="en-US" sz="1000" dirty="0">
                <a:latin typeface="Roboto Condensed" panose="020B0604020202020204" charset="0"/>
                <a:ea typeface="Roboto Condensed" panose="020B0604020202020204" charset="0"/>
                <a:sym typeface="+mn-ea"/>
              </a:rPr>
              <a:t>are constantly higher for some specific time we conclude that behavior as anomaly instead of considering a single peak</a:t>
            </a:r>
            <a:r>
              <a:rPr lang="en-US" sz="1000" dirty="0" smtClean="0">
                <a:latin typeface="Roboto Condensed" panose="020B0604020202020204" charset="0"/>
                <a:ea typeface="Roboto Condensed" panose="020B0604020202020204" charset="0"/>
                <a:sym typeface="+mn-ea"/>
              </a:rPr>
              <a:t>.</a:t>
            </a:r>
          </a:p>
          <a:p>
            <a:pPr algn="just"/>
            <a:endParaRPr lang="en-US" sz="1000" dirty="0">
              <a:latin typeface="Roboto Condensed" panose="020B0604020202020204" charset="0"/>
              <a:ea typeface="Roboto Condensed" panose="020B0604020202020204" charset="0"/>
              <a:sym typeface="+mn-ea"/>
            </a:endParaRPr>
          </a:p>
          <a:p>
            <a:pPr algn="just"/>
            <a:endParaRPr lang="en-US" sz="1000" dirty="0">
              <a:latin typeface="Roboto Condensed" panose="020B0604020202020204" charset="0"/>
              <a:ea typeface="Roboto Condensed" panose="020B0604020202020204" charset="0"/>
              <a:sym typeface="+mn-ea"/>
            </a:endParaRPr>
          </a:p>
        </p:txBody>
      </p:sp>
      <p:sp>
        <p:nvSpPr>
          <p:cNvPr id="11" name="Title 1"/>
          <p:cNvSpPr txBox="1">
            <a:spLocks/>
          </p:cNvSpPr>
          <p:nvPr/>
        </p:nvSpPr>
        <p:spPr>
          <a:xfrm>
            <a:off x="531550" y="1253749"/>
            <a:ext cx="5258400" cy="7662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r>
              <a:rPr lang="en-US" dirty="0" smtClean="0">
                <a:solidFill>
                  <a:srgbClr val="3F5378"/>
                </a:solidFill>
              </a:rPr>
              <a:t>Removing False Positives</a:t>
            </a:r>
            <a:endParaRPr lang="en-US" dirty="0">
              <a:solidFill>
                <a:srgbClr val="3F5378"/>
              </a:solidFill>
            </a:endParaRPr>
          </a:p>
        </p:txBody>
      </p:sp>
      <p:sp>
        <p:nvSpPr>
          <p:cNvPr id="12" name="Rounded Rectangle 11"/>
          <p:cNvSpPr/>
          <p:nvPr/>
        </p:nvSpPr>
        <p:spPr>
          <a:xfrm>
            <a:off x="532081" y="1821712"/>
            <a:ext cx="3894667" cy="2743266"/>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sz="1000" b="1" dirty="0" smtClean="0">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Need of both the </a:t>
            </a:r>
            <a:r>
              <a:rPr lang="en-US" altLang="en-US" sz="1000" b="1" dirty="0" err="1" smtClean="0">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Autoencoders</a:t>
            </a:r>
            <a:endParaRPr lang="en-US" altLang="en-US" sz="1000" b="1" dirty="0">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endParaRPr>
          </a:p>
          <a:p>
            <a:pPr algn="just"/>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smtClean="0">
                <a:latin typeface="Roboto Condensed" panose="020B0604020202020204" charset="0"/>
                <a:ea typeface="Roboto Condensed" panose="020B0604020202020204" charset="0"/>
                <a:sym typeface="+mn-ea"/>
              </a:rPr>
              <a:t>It </a:t>
            </a:r>
            <a:r>
              <a:rPr lang="en-US" altLang="en-US" sz="1000" dirty="0">
                <a:latin typeface="Roboto Condensed" panose="020B0604020202020204" charset="0"/>
                <a:ea typeface="Roboto Condensed" panose="020B0604020202020204" charset="0"/>
                <a:sym typeface="+mn-ea"/>
              </a:rPr>
              <a:t>is evident </a:t>
            </a:r>
            <a:r>
              <a:rPr lang="en-US" altLang="en-US" sz="1000" dirty="0" smtClean="0">
                <a:latin typeface="Roboto Condensed" panose="020B0604020202020204" charset="0"/>
                <a:ea typeface="Roboto Condensed" panose="020B0604020202020204" charset="0"/>
                <a:sym typeface="+mn-ea"/>
              </a:rPr>
              <a:t>that </a:t>
            </a:r>
            <a:r>
              <a:rPr lang="en-US" altLang="en-US" sz="1000" dirty="0">
                <a:latin typeface="Roboto Condensed" panose="020B0604020202020204" charset="0"/>
                <a:ea typeface="Roboto Condensed" panose="020B0604020202020204" charset="0"/>
                <a:sym typeface="+mn-ea"/>
              </a:rPr>
              <a:t>the second Autoencoder is sufficient enough to discard the ransomwares</a:t>
            </a:r>
            <a:r>
              <a:rPr lang="en-US" altLang="en-US" sz="1000" dirty="0" smtClean="0">
                <a:latin typeface="Roboto Condensed" panose="020B0604020202020204" charset="0"/>
                <a:ea typeface="Roboto Condensed" panose="020B0604020202020204" charset="0"/>
                <a:sym typeface="+mn-ea"/>
              </a:rPr>
              <a:t>.</a:t>
            </a:r>
          </a:p>
          <a:p>
            <a:pPr marL="227013" indent="-227013" algn="just">
              <a:buClr>
                <a:schemeClr val="bg1"/>
              </a:buClr>
              <a:buFont typeface="Courier New" panose="02070309020205020404" pitchFamily="49" charset="0"/>
              <a:buChar char="o"/>
            </a:pPr>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a:latin typeface="Roboto Condensed" panose="020B0604020202020204" charset="0"/>
                <a:ea typeface="Roboto Condensed" panose="020B0604020202020204" charset="0"/>
                <a:sym typeface="+mn-ea"/>
              </a:rPr>
              <a:t>The second Autoencoder takes the FFT converted values of the window data, and the FFT conversion requires some computational effort for the </a:t>
            </a:r>
            <a:r>
              <a:rPr lang="en-US" altLang="en-US" sz="1000" dirty="0" smtClean="0">
                <a:latin typeface="Roboto Condensed" panose="020B0604020202020204" charset="0"/>
                <a:ea typeface="Roboto Condensed" panose="020B0604020202020204" charset="0"/>
                <a:sym typeface="+mn-ea"/>
              </a:rPr>
              <a:t>conversion.</a:t>
            </a:r>
          </a:p>
          <a:p>
            <a:pPr marL="227013" indent="-227013" algn="just">
              <a:buClr>
                <a:schemeClr val="bg1"/>
              </a:buClr>
              <a:buFont typeface="Courier New" panose="02070309020205020404" pitchFamily="49" charset="0"/>
              <a:buChar char="o"/>
            </a:pPr>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smtClean="0">
                <a:latin typeface="Roboto Condensed" panose="020B0604020202020204" charset="0"/>
                <a:ea typeface="Roboto Condensed" panose="020B0604020202020204" charset="0"/>
                <a:sym typeface="+mn-ea"/>
              </a:rPr>
              <a:t>Hence</a:t>
            </a:r>
            <a:r>
              <a:rPr lang="en-US" altLang="en-US" sz="1000" dirty="0">
                <a:latin typeface="Roboto Condensed" panose="020B0604020202020204" charset="0"/>
                <a:ea typeface="Roboto Condensed" panose="020B0604020202020204" charset="0"/>
                <a:sym typeface="+mn-ea"/>
              </a:rPr>
              <a:t>, to reduce the computational complexity of the detection framework, we apply a first level filter in terms of the first Autoencoder to remove the less computational heavy programs in the first stage itself and apply the FFT on the sequence data detected as an anomaly in the first stage before sending it to the second Autoencoder.</a:t>
            </a:r>
          </a:p>
        </p:txBody>
      </p:sp>
    </p:spTree>
    <p:extLst>
      <p:ext uri="{BB962C8B-B14F-4D97-AF65-F5344CB8AC3E}">
        <p14:creationId xmlns:p14="http://schemas.microsoft.com/office/powerpoint/2010/main" val="1971917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Difficulty for Disk Encryption Programs</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16</a:t>
            </a:r>
            <a:endParaRPr lang="en" dirty="0"/>
          </a:p>
        </p:txBody>
      </p:sp>
      <p:sp>
        <p:nvSpPr>
          <p:cNvPr id="17" name="Text Placeholder 2"/>
          <p:cNvSpPr>
            <a:spLocks noGrp="1"/>
          </p:cNvSpPr>
          <p:nvPr>
            <p:ph type="body" idx="1"/>
          </p:nvPr>
        </p:nvSpPr>
        <p:spPr>
          <a:xfrm>
            <a:off x="442136" y="1584681"/>
            <a:ext cx="3664688" cy="1675449"/>
          </a:xfrm>
        </p:spPr>
        <p:txBody>
          <a:bodyPr/>
          <a:lstStyle/>
          <a:p>
            <a:pPr marL="339725" indent="-238125" algn="just">
              <a:buClrTx/>
              <a:buSzPct val="100000"/>
            </a:pPr>
            <a:r>
              <a:rPr lang="en-US" sz="1000" dirty="0"/>
              <a:t>Disk Encryption processes are very similar in operation to the malicious ransomware processes, though the intentions of the processes are entirely different</a:t>
            </a:r>
            <a:r>
              <a:rPr lang="en-US" sz="1000" dirty="0" smtClean="0"/>
              <a:t>.</a:t>
            </a:r>
          </a:p>
          <a:p>
            <a:pPr marL="339725" indent="-238125" algn="just">
              <a:buClrTx/>
              <a:buSzPct val="100000"/>
            </a:pPr>
            <a:endParaRPr lang="en-US" sz="1000" dirty="0"/>
          </a:p>
          <a:p>
            <a:pPr marL="339725" indent="-238125" algn="just">
              <a:buClrTx/>
              <a:buSzPct val="100000"/>
            </a:pPr>
            <a:r>
              <a:rPr lang="en-US" sz="1000" dirty="0"/>
              <a:t>Popular disk encryption processes like </a:t>
            </a:r>
            <a:r>
              <a:rPr lang="en-US" sz="1000" dirty="0" err="1"/>
              <a:t>TrueCrypt</a:t>
            </a:r>
            <a:r>
              <a:rPr lang="en-US" sz="1000" dirty="0"/>
              <a:t> and </a:t>
            </a:r>
            <a:r>
              <a:rPr lang="en-US" sz="1000" dirty="0" err="1"/>
              <a:t>VeraCrypt</a:t>
            </a:r>
            <a:r>
              <a:rPr lang="en-US" sz="1000" dirty="0"/>
              <a:t> are detected as ransomwares by the detection framework. </a:t>
            </a:r>
          </a:p>
        </p:txBody>
      </p:sp>
    </p:spTree>
    <p:extLst>
      <p:ext uri="{BB962C8B-B14F-4D97-AF65-F5344CB8AC3E}">
        <p14:creationId xmlns:p14="http://schemas.microsoft.com/office/powerpoint/2010/main" val="3314125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Difficulty for Disk Encryption Programs</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16</a:t>
            </a:r>
            <a:endParaRPr lang="en"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1438" y="3178856"/>
            <a:ext cx="1771631" cy="1148571"/>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293" y="1584681"/>
            <a:ext cx="1827442" cy="1184753"/>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8062" y="3169835"/>
            <a:ext cx="1807902" cy="1184931"/>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3441" y="1584700"/>
            <a:ext cx="1827626" cy="1184872"/>
          </a:xfrm>
          <a:prstGeom prst="rect">
            <a:avLst/>
          </a:prstGeom>
        </p:spPr>
      </p:pic>
      <p:sp>
        <p:nvSpPr>
          <p:cNvPr id="17" name="Text Placeholder 2"/>
          <p:cNvSpPr>
            <a:spLocks noGrp="1"/>
          </p:cNvSpPr>
          <p:nvPr>
            <p:ph type="body" idx="1"/>
          </p:nvPr>
        </p:nvSpPr>
        <p:spPr>
          <a:xfrm>
            <a:off x="442136" y="1584681"/>
            <a:ext cx="3664688" cy="1675449"/>
          </a:xfrm>
        </p:spPr>
        <p:txBody>
          <a:bodyPr/>
          <a:lstStyle/>
          <a:p>
            <a:pPr marL="339725" indent="-238125" algn="just">
              <a:buClrTx/>
              <a:buSzPct val="100000"/>
            </a:pPr>
            <a:r>
              <a:rPr lang="en-US" sz="1000" dirty="0"/>
              <a:t>Disk Encryption processes are very similar in operation to the malicious ransomware processes, though the intentions of the processes are entirely different</a:t>
            </a:r>
            <a:r>
              <a:rPr lang="en-US" sz="1000" dirty="0" smtClean="0"/>
              <a:t>.</a:t>
            </a:r>
          </a:p>
          <a:p>
            <a:pPr marL="339725" indent="-238125" algn="just">
              <a:buClrTx/>
              <a:buSzPct val="100000"/>
            </a:pPr>
            <a:endParaRPr lang="en-US" sz="1000" dirty="0"/>
          </a:p>
          <a:p>
            <a:pPr marL="339725" indent="-238125" algn="just">
              <a:buClrTx/>
              <a:buSzPct val="100000"/>
            </a:pPr>
            <a:r>
              <a:rPr lang="en-US" sz="1000" dirty="0"/>
              <a:t>Popular disk encryption processes like </a:t>
            </a:r>
            <a:r>
              <a:rPr lang="en-US" sz="1000" dirty="0" err="1"/>
              <a:t>TrueCrypt</a:t>
            </a:r>
            <a:r>
              <a:rPr lang="en-US" sz="1000" dirty="0"/>
              <a:t> and </a:t>
            </a:r>
            <a:r>
              <a:rPr lang="en-US" sz="1000" dirty="0" err="1"/>
              <a:t>VeraCrypt</a:t>
            </a:r>
            <a:r>
              <a:rPr lang="en-US" sz="1000" dirty="0"/>
              <a:t> are detected as ransomwares by the detection framework. </a:t>
            </a:r>
          </a:p>
        </p:txBody>
      </p:sp>
      <p:sp>
        <p:nvSpPr>
          <p:cNvPr id="9" name="TextBox 9"/>
          <p:cNvSpPr txBox="1"/>
          <p:nvPr/>
        </p:nvSpPr>
        <p:spPr>
          <a:xfrm>
            <a:off x="5209235" y="2689971"/>
            <a:ext cx="923651" cy="215444"/>
          </a:xfrm>
          <a:prstGeom prst="rect">
            <a:avLst/>
          </a:prstGeom>
          <a:noFill/>
        </p:spPr>
        <p:txBody>
          <a:bodyPr wrap="none" rtlCol="0">
            <a:spAutoFit/>
          </a:bodyPr>
          <a:lstStyle/>
          <a:p>
            <a:r>
              <a:rPr lang="en-US" sz="800" b="1" dirty="0" smtClean="0">
                <a:solidFill>
                  <a:srgbClr val="263248"/>
                </a:solidFill>
                <a:latin typeface="Roboto Condensed" panose="020B0604020202020204" charset="0"/>
                <a:ea typeface="Roboto Condensed" panose="020B0604020202020204" charset="0"/>
              </a:rPr>
              <a:t>First Autoencoder</a:t>
            </a:r>
            <a:endParaRPr lang="en-US" sz="800" b="1" dirty="0">
              <a:solidFill>
                <a:srgbClr val="263248"/>
              </a:solidFill>
              <a:latin typeface="Roboto Condensed" panose="020B0604020202020204" charset="0"/>
              <a:ea typeface="Roboto Condensed" panose="020B0604020202020204" charset="0"/>
            </a:endParaRPr>
          </a:p>
        </p:txBody>
      </p:sp>
      <p:sp>
        <p:nvSpPr>
          <p:cNvPr id="10" name="TextBox 9"/>
          <p:cNvSpPr txBox="1"/>
          <p:nvPr/>
        </p:nvSpPr>
        <p:spPr>
          <a:xfrm>
            <a:off x="5209235" y="4247044"/>
            <a:ext cx="923651" cy="215444"/>
          </a:xfrm>
          <a:prstGeom prst="rect">
            <a:avLst/>
          </a:prstGeom>
          <a:noFill/>
        </p:spPr>
        <p:txBody>
          <a:bodyPr wrap="none" rtlCol="0">
            <a:spAutoFit/>
          </a:bodyPr>
          <a:lstStyle/>
          <a:p>
            <a:r>
              <a:rPr lang="en-US" sz="800" b="1" dirty="0" smtClean="0">
                <a:solidFill>
                  <a:srgbClr val="263248"/>
                </a:solidFill>
                <a:latin typeface="Roboto Condensed" panose="020B0604020202020204" charset="0"/>
                <a:ea typeface="Roboto Condensed" panose="020B0604020202020204" charset="0"/>
              </a:rPr>
              <a:t>First Autoencoder</a:t>
            </a:r>
            <a:endParaRPr lang="en-US" sz="800" b="1" dirty="0">
              <a:solidFill>
                <a:srgbClr val="263248"/>
              </a:solidFill>
              <a:latin typeface="Roboto Condensed" panose="020B0604020202020204" charset="0"/>
              <a:ea typeface="Roboto Condensed" panose="020B0604020202020204" charset="0"/>
            </a:endParaRPr>
          </a:p>
        </p:txBody>
      </p:sp>
      <p:sp>
        <p:nvSpPr>
          <p:cNvPr id="15" name="TextBox 9"/>
          <p:cNvSpPr txBox="1"/>
          <p:nvPr/>
        </p:nvSpPr>
        <p:spPr>
          <a:xfrm>
            <a:off x="7209541" y="2689971"/>
            <a:ext cx="1043876" cy="215444"/>
          </a:xfrm>
          <a:prstGeom prst="rect">
            <a:avLst/>
          </a:prstGeom>
          <a:noFill/>
        </p:spPr>
        <p:txBody>
          <a:bodyPr wrap="none" rtlCol="0">
            <a:spAutoFit/>
          </a:bodyPr>
          <a:lstStyle/>
          <a:p>
            <a:r>
              <a:rPr lang="en-US" sz="800" b="1" dirty="0" smtClean="0">
                <a:solidFill>
                  <a:srgbClr val="263248"/>
                </a:solidFill>
                <a:latin typeface="Roboto Condensed" panose="020B0604020202020204" charset="0"/>
                <a:ea typeface="Roboto Condensed" panose="020B0604020202020204" charset="0"/>
              </a:rPr>
              <a:t>Second Autoencoder</a:t>
            </a:r>
            <a:endParaRPr lang="en-US" sz="800" b="1" dirty="0">
              <a:solidFill>
                <a:srgbClr val="263248"/>
              </a:solidFill>
              <a:latin typeface="Roboto Condensed" panose="020B0604020202020204" charset="0"/>
              <a:ea typeface="Roboto Condensed" panose="020B0604020202020204" charset="0"/>
            </a:endParaRPr>
          </a:p>
        </p:txBody>
      </p:sp>
      <p:sp>
        <p:nvSpPr>
          <p:cNvPr id="16" name="TextBox 9"/>
          <p:cNvSpPr txBox="1"/>
          <p:nvPr/>
        </p:nvSpPr>
        <p:spPr>
          <a:xfrm>
            <a:off x="7209541" y="4280189"/>
            <a:ext cx="1043876" cy="215444"/>
          </a:xfrm>
          <a:prstGeom prst="rect">
            <a:avLst/>
          </a:prstGeom>
          <a:noFill/>
        </p:spPr>
        <p:txBody>
          <a:bodyPr wrap="none" rtlCol="0">
            <a:spAutoFit/>
          </a:bodyPr>
          <a:lstStyle/>
          <a:p>
            <a:r>
              <a:rPr lang="en-US" sz="800" b="1" dirty="0" smtClean="0">
                <a:solidFill>
                  <a:srgbClr val="263248"/>
                </a:solidFill>
                <a:latin typeface="Roboto Condensed" panose="020B0604020202020204" charset="0"/>
                <a:ea typeface="Roboto Condensed" panose="020B0604020202020204" charset="0"/>
              </a:rPr>
              <a:t>Second Autoencoder</a:t>
            </a:r>
            <a:endParaRPr lang="en-US" sz="800" b="1" dirty="0">
              <a:solidFill>
                <a:srgbClr val="263248"/>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4211384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Difficulty for Disk Encryption Programs</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16</a:t>
            </a:r>
            <a:endParaRPr lang="en"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1438" y="3178856"/>
            <a:ext cx="1771631" cy="1148571"/>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293" y="1584681"/>
            <a:ext cx="1827442" cy="1184753"/>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8062" y="3169835"/>
            <a:ext cx="1807902" cy="1184931"/>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3441" y="1584700"/>
            <a:ext cx="1827626" cy="1184872"/>
          </a:xfrm>
          <a:prstGeom prst="rect">
            <a:avLst/>
          </a:prstGeom>
        </p:spPr>
      </p:pic>
      <p:sp>
        <p:nvSpPr>
          <p:cNvPr id="17" name="Text Placeholder 2"/>
          <p:cNvSpPr>
            <a:spLocks noGrp="1"/>
          </p:cNvSpPr>
          <p:nvPr>
            <p:ph type="body" idx="1"/>
          </p:nvPr>
        </p:nvSpPr>
        <p:spPr>
          <a:xfrm>
            <a:off x="442136" y="1584681"/>
            <a:ext cx="3664688" cy="1675449"/>
          </a:xfrm>
        </p:spPr>
        <p:txBody>
          <a:bodyPr/>
          <a:lstStyle/>
          <a:p>
            <a:pPr marL="339725" indent="-238125" algn="just">
              <a:buClrTx/>
              <a:buSzPct val="100000"/>
            </a:pPr>
            <a:r>
              <a:rPr lang="en-US" sz="1000" dirty="0"/>
              <a:t>Disk Encryption processes are very similar in operation to the malicious ransomware processes, though the intentions of the processes are entirely different</a:t>
            </a:r>
            <a:r>
              <a:rPr lang="en-US" sz="1000" dirty="0" smtClean="0"/>
              <a:t>.</a:t>
            </a:r>
          </a:p>
          <a:p>
            <a:pPr marL="339725" indent="-238125" algn="just">
              <a:buClrTx/>
              <a:buSzPct val="100000"/>
            </a:pPr>
            <a:endParaRPr lang="en-US" sz="1000" dirty="0"/>
          </a:p>
          <a:p>
            <a:pPr marL="339725" indent="-238125" algn="just">
              <a:buClrTx/>
              <a:buSzPct val="100000"/>
            </a:pPr>
            <a:r>
              <a:rPr lang="en-US" sz="1000" dirty="0"/>
              <a:t>Popular disk encryption processes like </a:t>
            </a:r>
            <a:r>
              <a:rPr lang="en-US" sz="1000" dirty="0" err="1"/>
              <a:t>TrueCrypt</a:t>
            </a:r>
            <a:r>
              <a:rPr lang="en-US" sz="1000" dirty="0"/>
              <a:t> and </a:t>
            </a:r>
            <a:r>
              <a:rPr lang="en-US" sz="1000" dirty="0" err="1"/>
              <a:t>VeraCrypt</a:t>
            </a:r>
            <a:r>
              <a:rPr lang="en-US" sz="1000" dirty="0"/>
              <a:t> are detected as ransomwares by the detection framework. </a:t>
            </a:r>
          </a:p>
        </p:txBody>
      </p:sp>
      <p:sp>
        <p:nvSpPr>
          <p:cNvPr id="10" name="Rounded Rectangle 9"/>
          <p:cNvSpPr/>
          <p:nvPr/>
        </p:nvSpPr>
        <p:spPr>
          <a:xfrm>
            <a:off x="442136" y="3418776"/>
            <a:ext cx="3974309" cy="668730"/>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sz="1000" dirty="0">
                <a:latin typeface="Roboto Condensed" panose="020B0604020202020204" charset="0"/>
                <a:ea typeface="Roboto Condensed" panose="020B0604020202020204" charset="0"/>
                <a:sym typeface="+mn-ea"/>
              </a:rPr>
              <a:t>One naive solution is to </a:t>
            </a:r>
            <a:r>
              <a:rPr lang="en-US" altLang="en-US" sz="1000" b="1" dirty="0">
                <a:solidFill>
                  <a:srgbClr val="FF9800"/>
                </a:solidFill>
                <a:latin typeface="Roboto Condensed" panose="020B0604020202020204" charset="0"/>
                <a:ea typeface="Roboto Condensed" panose="020B0604020202020204" charset="0"/>
                <a:sym typeface="+mn-ea"/>
              </a:rPr>
              <a:t>check the privilege of the current process under suspicion</a:t>
            </a:r>
            <a:r>
              <a:rPr lang="en-US" altLang="en-US" sz="1000" dirty="0">
                <a:latin typeface="Roboto Condensed" panose="020B0604020202020204" charset="0"/>
                <a:ea typeface="Roboto Condensed" panose="020B0604020202020204" charset="0"/>
                <a:sym typeface="+mn-ea"/>
              </a:rPr>
              <a:t>. Since the disk encryption processes can only be run by the administrator with the highest privilege.</a:t>
            </a:r>
          </a:p>
        </p:txBody>
      </p:sp>
      <p:sp>
        <p:nvSpPr>
          <p:cNvPr id="24" name="TextBox 9"/>
          <p:cNvSpPr txBox="1"/>
          <p:nvPr/>
        </p:nvSpPr>
        <p:spPr>
          <a:xfrm>
            <a:off x="5209235" y="2689971"/>
            <a:ext cx="923651" cy="215444"/>
          </a:xfrm>
          <a:prstGeom prst="rect">
            <a:avLst/>
          </a:prstGeom>
          <a:noFill/>
        </p:spPr>
        <p:txBody>
          <a:bodyPr wrap="none" rtlCol="0">
            <a:spAutoFit/>
          </a:bodyPr>
          <a:lstStyle/>
          <a:p>
            <a:r>
              <a:rPr lang="en-US" sz="800" b="1" dirty="0" smtClean="0">
                <a:solidFill>
                  <a:srgbClr val="263248"/>
                </a:solidFill>
                <a:latin typeface="Roboto Condensed" panose="020B0604020202020204" charset="0"/>
                <a:ea typeface="Roboto Condensed" panose="020B0604020202020204" charset="0"/>
              </a:rPr>
              <a:t>First Autoencoder</a:t>
            </a:r>
            <a:endParaRPr lang="en-US" sz="800" b="1" dirty="0">
              <a:solidFill>
                <a:srgbClr val="263248"/>
              </a:solidFill>
              <a:latin typeface="Roboto Condensed" panose="020B0604020202020204" charset="0"/>
              <a:ea typeface="Roboto Condensed" panose="020B0604020202020204" charset="0"/>
            </a:endParaRPr>
          </a:p>
        </p:txBody>
      </p:sp>
      <p:sp>
        <p:nvSpPr>
          <p:cNvPr id="25" name="TextBox 24"/>
          <p:cNvSpPr txBox="1"/>
          <p:nvPr/>
        </p:nvSpPr>
        <p:spPr>
          <a:xfrm>
            <a:off x="5209235" y="4247044"/>
            <a:ext cx="923651" cy="215444"/>
          </a:xfrm>
          <a:prstGeom prst="rect">
            <a:avLst/>
          </a:prstGeom>
          <a:noFill/>
        </p:spPr>
        <p:txBody>
          <a:bodyPr wrap="none" rtlCol="0">
            <a:spAutoFit/>
          </a:bodyPr>
          <a:lstStyle/>
          <a:p>
            <a:r>
              <a:rPr lang="en-US" sz="800" b="1" dirty="0" smtClean="0">
                <a:solidFill>
                  <a:srgbClr val="263248"/>
                </a:solidFill>
                <a:latin typeface="Roboto Condensed" panose="020B0604020202020204" charset="0"/>
                <a:ea typeface="Roboto Condensed" panose="020B0604020202020204" charset="0"/>
              </a:rPr>
              <a:t>First Autoencoder</a:t>
            </a:r>
            <a:endParaRPr lang="en-US" sz="800" b="1" dirty="0">
              <a:solidFill>
                <a:srgbClr val="263248"/>
              </a:solidFill>
              <a:latin typeface="Roboto Condensed" panose="020B0604020202020204" charset="0"/>
              <a:ea typeface="Roboto Condensed" panose="020B0604020202020204" charset="0"/>
            </a:endParaRPr>
          </a:p>
        </p:txBody>
      </p:sp>
      <p:sp>
        <p:nvSpPr>
          <p:cNvPr id="26" name="TextBox 9"/>
          <p:cNvSpPr txBox="1"/>
          <p:nvPr/>
        </p:nvSpPr>
        <p:spPr>
          <a:xfrm>
            <a:off x="7209541" y="2689971"/>
            <a:ext cx="1043876" cy="215444"/>
          </a:xfrm>
          <a:prstGeom prst="rect">
            <a:avLst/>
          </a:prstGeom>
          <a:noFill/>
        </p:spPr>
        <p:txBody>
          <a:bodyPr wrap="none" rtlCol="0">
            <a:spAutoFit/>
          </a:bodyPr>
          <a:lstStyle/>
          <a:p>
            <a:r>
              <a:rPr lang="en-US" sz="800" b="1" dirty="0" smtClean="0">
                <a:solidFill>
                  <a:srgbClr val="263248"/>
                </a:solidFill>
                <a:latin typeface="Roboto Condensed" panose="020B0604020202020204" charset="0"/>
                <a:ea typeface="Roboto Condensed" panose="020B0604020202020204" charset="0"/>
              </a:rPr>
              <a:t>Second Autoencoder</a:t>
            </a:r>
            <a:endParaRPr lang="en-US" sz="800" b="1" dirty="0">
              <a:solidFill>
                <a:srgbClr val="263248"/>
              </a:solidFill>
              <a:latin typeface="Roboto Condensed" panose="020B0604020202020204" charset="0"/>
              <a:ea typeface="Roboto Condensed" panose="020B0604020202020204" charset="0"/>
            </a:endParaRPr>
          </a:p>
        </p:txBody>
      </p:sp>
      <p:sp>
        <p:nvSpPr>
          <p:cNvPr id="27" name="TextBox 9"/>
          <p:cNvSpPr txBox="1"/>
          <p:nvPr/>
        </p:nvSpPr>
        <p:spPr>
          <a:xfrm>
            <a:off x="7209541" y="4280189"/>
            <a:ext cx="1043876" cy="215444"/>
          </a:xfrm>
          <a:prstGeom prst="rect">
            <a:avLst/>
          </a:prstGeom>
          <a:noFill/>
        </p:spPr>
        <p:txBody>
          <a:bodyPr wrap="none" rtlCol="0">
            <a:spAutoFit/>
          </a:bodyPr>
          <a:lstStyle/>
          <a:p>
            <a:r>
              <a:rPr lang="en-US" sz="800" b="1" dirty="0" smtClean="0">
                <a:solidFill>
                  <a:srgbClr val="263248"/>
                </a:solidFill>
                <a:latin typeface="Roboto Condensed" panose="020B0604020202020204" charset="0"/>
                <a:ea typeface="Roboto Condensed" panose="020B0604020202020204" charset="0"/>
              </a:rPr>
              <a:t>Second Autoencoder</a:t>
            </a:r>
            <a:endParaRPr lang="en-US" sz="800" b="1" dirty="0">
              <a:solidFill>
                <a:srgbClr val="263248"/>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705756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Step: Identifying Disk Encryption </a:t>
            </a:r>
            <a:r>
              <a:rPr lang="en-US" dirty="0" smtClean="0"/>
              <a:t>Process</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17</a:t>
            </a:r>
            <a:endParaRPr lang="en" dirty="0"/>
          </a:p>
        </p:txBody>
      </p:sp>
      <p:sp>
        <p:nvSpPr>
          <p:cNvPr id="6" name="Rectangle 5"/>
          <p:cNvSpPr/>
          <p:nvPr/>
        </p:nvSpPr>
        <p:spPr>
          <a:xfrm>
            <a:off x="414669" y="1621386"/>
            <a:ext cx="4320364" cy="553998"/>
          </a:xfrm>
          <a:prstGeom prst="rect">
            <a:avLst/>
          </a:prstGeom>
        </p:spPr>
        <p:txBody>
          <a:bodyPr wrap="square">
            <a:spAutoFit/>
          </a:bodyPr>
          <a:lstStyle/>
          <a:p>
            <a:pPr algn="just"/>
            <a:endParaRPr lang="en-US" sz="1000" dirty="0">
              <a:latin typeface="Roboto Condensed" panose="020B0604020202020204" charset="0"/>
              <a:ea typeface="Roboto Condensed" panose="020B0604020202020204" charset="0"/>
            </a:endParaRPr>
          </a:p>
          <a:p>
            <a:pPr algn="just"/>
            <a:endParaRPr lang="en-US" sz="1000" dirty="0">
              <a:latin typeface="Roboto Condensed" panose="020B0604020202020204" charset="0"/>
              <a:ea typeface="Roboto Condensed" panose="020B0604020202020204" charset="0"/>
            </a:endParaRPr>
          </a:p>
          <a:p>
            <a:pPr algn="just"/>
            <a:endParaRPr lang="en-US" sz="1000" dirty="0">
              <a:latin typeface="Roboto Condensed" panose="020B0604020202020204" charset="0"/>
              <a:ea typeface="Roboto Condensed" panose="020B0604020202020204" charset="0"/>
            </a:endParaRPr>
          </a:p>
        </p:txBody>
      </p:sp>
      <p:sp>
        <p:nvSpPr>
          <p:cNvPr id="7" name="Rectangle 6"/>
          <p:cNvSpPr/>
          <p:nvPr/>
        </p:nvSpPr>
        <p:spPr>
          <a:xfrm>
            <a:off x="414669" y="4501912"/>
            <a:ext cx="6035750" cy="584775"/>
          </a:xfrm>
          <a:prstGeom prst="rect">
            <a:avLst/>
          </a:prstGeom>
          <a:ln>
            <a:solidFill>
              <a:srgbClr val="3F5378"/>
            </a:solidFill>
          </a:ln>
        </p:spPr>
        <p:txBody>
          <a:bodyPr wrap="square">
            <a:spAutoFit/>
          </a:bodyPr>
          <a:lstStyle/>
          <a:p>
            <a:pPr marL="228600" indent="-228600">
              <a:buFont typeface="+mj-lt"/>
              <a:buAutoNum type="arabicPeriod" startAt="9"/>
            </a:pPr>
            <a:r>
              <a:rPr lang="en-US" sz="800" dirty="0" smtClean="0">
                <a:solidFill>
                  <a:srgbClr val="263248"/>
                </a:solidFill>
                <a:latin typeface="Roboto Condensed" panose="020B0604020202020204" charset="0"/>
                <a:ea typeface="Roboto Condensed" panose="020B0604020202020204" charset="0"/>
              </a:rPr>
              <a:t>M</a:t>
            </a:r>
            <a:r>
              <a:rPr lang="en-US" sz="800" dirty="0">
                <a:solidFill>
                  <a:srgbClr val="263248"/>
                </a:solidFill>
                <a:latin typeface="Roboto Condensed" panose="020B0604020202020204" charset="0"/>
                <a:ea typeface="Roboto Condensed" panose="020B0604020202020204" charset="0"/>
              </a:rPr>
              <a:t>. V. Ball, C. </a:t>
            </a:r>
            <a:r>
              <a:rPr lang="en-US" sz="800" dirty="0" err="1">
                <a:solidFill>
                  <a:srgbClr val="263248"/>
                </a:solidFill>
                <a:latin typeface="Roboto Condensed" panose="020B0604020202020204" charset="0"/>
                <a:ea typeface="Roboto Condensed" panose="020B0604020202020204" charset="0"/>
              </a:rPr>
              <a:t>Guyot</a:t>
            </a:r>
            <a:r>
              <a:rPr lang="en-US" sz="800" dirty="0">
                <a:solidFill>
                  <a:srgbClr val="263248"/>
                </a:solidFill>
                <a:latin typeface="Roboto Condensed" panose="020B0604020202020204" charset="0"/>
                <a:ea typeface="Roboto Condensed" panose="020B0604020202020204" charset="0"/>
              </a:rPr>
              <a:t>, J. P. Hughes, L. Martin, and L. C. Noll, “The </a:t>
            </a:r>
            <a:r>
              <a:rPr lang="en-US" sz="800" dirty="0" err="1" smtClean="0">
                <a:solidFill>
                  <a:srgbClr val="263248"/>
                </a:solidFill>
                <a:latin typeface="Roboto Condensed" panose="020B0604020202020204" charset="0"/>
                <a:ea typeface="Roboto Condensed" panose="020B0604020202020204" charset="0"/>
              </a:rPr>
              <a:t>xts-aes</a:t>
            </a:r>
            <a:r>
              <a:rPr lang="en-US" sz="800" dirty="0" smtClean="0">
                <a:solidFill>
                  <a:srgbClr val="263248"/>
                </a:solidFill>
                <a:latin typeface="Roboto Condensed" panose="020B0604020202020204" charset="0"/>
                <a:ea typeface="Roboto Condensed" panose="020B0604020202020204" charset="0"/>
              </a:rPr>
              <a:t> disk encryption algorithm and the security of </a:t>
            </a:r>
            <a:r>
              <a:rPr lang="en-US" sz="800" dirty="0" err="1" smtClean="0">
                <a:solidFill>
                  <a:srgbClr val="263248"/>
                </a:solidFill>
                <a:latin typeface="Roboto Condensed" panose="020B0604020202020204" charset="0"/>
                <a:ea typeface="Roboto Condensed" panose="020B0604020202020204" charset="0"/>
              </a:rPr>
              <a:t>ciphertext</a:t>
            </a:r>
            <a:r>
              <a:rPr lang="en-US" sz="800" dirty="0">
                <a:solidFill>
                  <a:srgbClr val="263248"/>
                </a:solidFill>
                <a:latin typeface="Roboto Condensed" panose="020B0604020202020204" charset="0"/>
                <a:ea typeface="Roboto Condensed" panose="020B0604020202020204" charset="0"/>
              </a:rPr>
              <a:t> </a:t>
            </a:r>
            <a:r>
              <a:rPr lang="en-US" sz="800" dirty="0" smtClean="0">
                <a:solidFill>
                  <a:srgbClr val="263248"/>
                </a:solidFill>
                <a:latin typeface="Roboto Condensed" panose="020B0604020202020204" charset="0"/>
                <a:ea typeface="Roboto Condensed" panose="020B0604020202020204" charset="0"/>
              </a:rPr>
              <a:t>stealing,” </a:t>
            </a:r>
            <a:r>
              <a:rPr lang="en-US" sz="800" dirty="0" err="1" smtClean="0">
                <a:solidFill>
                  <a:srgbClr val="263248"/>
                </a:solidFill>
                <a:latin typeface="Roboto Condensed" panose="020B0604020202020204" charset="0"/>
                <a:ea typeface="Roboto Condensed" panose="020B0604020202020204" charset="0"/>
              </a:rPr>
              <a:t>Cryptologia</a:t>
            </a:r>
            <a:r>
              <a:rPr lang="en-US" sz="800" dirty="0">
                <a:solidFill>
                  <a:srgbClr val="263248"/>
                </a:solidFill>
                <a:latin typeface="Roboto Condensed" panose="020B0604020202020204" charset="0"/>
                <a:ea typeface="Roboto Condensed" panose="020B0604020202020204" charset="0"/>
              </a:rPr>
              <a:t>, vol. 36, no. 1, pp. 70–79, </a:t>
            </a:r>
            <a:r>
              <a:rPr lang="en-US" sz="800" dirty="0" smtClean="0">
                <a:solidFill>
                  <a:srgbClr val="263248"/>
                </a:solidFill>
                <a:latin typeface="Roboto Condensed" panose="020B0604020202020204" charset="0"/>
                <a:ea typeface="Roboto Condensed" panose="020B0604020202020204" charset="0"/>
              </a:rPr>
              <a:t>2012.</a:t>
            </a:r>
          </a:p>
          <a:p>
            <a:pPr marL="228600" indent="-228600">
              <a:buFont typeface="+mj-lt"/>
              <a:buAutoNum type="arabicPeriod" startAt="9"/>
            </a:pPr>
            <a:endParaRPr lang="en-US" sz="800" dirty="0" smtClean="0">
              <a:solidFill>
                <a:srgbClr val="263248"/>
              </a:solidFill>
              <a:latin typeface="Roboto Condensed" panose="020B0604020202020204" charset="0"/>
              <a:ea typeface="Roboto Condensed" panose="020B0604020202020204" charset="0"/>
            </a:endParaRPr>
          </a:p>
          <a:p>
            <a:pPr marL="228600" indent="-228600">
              <a:buFont typeface="+mj-lt"/>
              <a:buAutoNum type="arabicPeriod" startAt="9"/>
            </a:pPr>
            <a:r>
              <a:rPr lang="en-US" sz="800" dirty="0" smtClean="0">
                <a:solidFill>
                  <a:srgbClr val="263248"/>
                </a:solidFill>
                <a:latin typeface="Roboto Condensed" panose="020B0604020202020204" charset="0"/>
                <a:ea typeface="Roboto Condensed" panose="020B0604020202020204" charset="0"/>
              </a:rPr>
              <a:t>L</a:t>
            </a:r>
            <a:r>
              <a:rPr lang="en-US" sz="800" dirty="0">
                <a:solidFill>
                  <a:srgbClr val="263248"/>
                </a:solidFill>
                <a:latin typeface="Roboto Condensed" panose="020B0604020202020204" charset="0"/>
                <a:ea typeface="Roboto Condensed" panose="020B0604020202020204" charset="0"/>
              </a:rPr>
              <a:t>. Martin, “</a:t>
            </a:r>
            <a:r>
              <a:rPr lang="en-US" sz="800" dirty="0" err="1">
                <a:solidFill>
                  <a:srgbClr val="263248"/>
                </a:solidFill>
                <a:latin typeface="Roboto Condensed" panose="020B0604020202020204" charset="0"/>
                <a:ea typeface="Roboto Condensed" panose="020B0604020202020204" charset="0"/>
              </a:rPr>
              <a:t>Xts</a:t>
            </a:r>
            <a:r>
              <a:rPr lang="en-US" sz="800" dirty="0">
                <a:solidFill>
                  <a:srgbClr val="263248"/>
                </a:solidFill>
                <a:latin typeface="Roboto Condensed" panose="020B0604020202020204" charset="0"/>
                <a:ea typeface="Roboto Condensed" panose="020B0604020202020204" charset="0"/>
              </a:rPr>
              <a:t>: A mode of </a:t>
            </a:r>
            <a:r>
              <a:rPr lang="en-US" sz="800" dirty="0" err="1">
                <a:solidFill>
                  <a:srgbClr val="263248"/>
                </a:solidFill>
                <a:latin typeface="Roboto Condensed" panose="020B0604020202020204" charset="0"/>
                <a:ea typeface="Roboto Condensed" panose="020B0604020202020204" charset="0"/>
              </a:rPr>
              <a:t>aes</a:t>
            </a:r>
            <a:r>
              <a:rPr lang="en-US" sz="800" dirty="0">
                <a:solidFill>
                  <a:srgbClr val="263248"/>
                </a:solidFill>
                <a:latin typeface="Roboto Condensed" panose="020B0604020202020204" charset="0"/>
                <a:ea typeface="Roboto Condensed" panose="020B0604020202020204" charset="0"/>
              </a:rPr>
              <a:t> for encrypting hard </a:t>
            </a:r>
            <a:r>
              <a:rPr lang="en-US" sz="800" dirty="0" err="1">
                <a:solidFill>
                  <a:srgbClr val="263248"/>
                </a:solidFill>
                <a:latin typeface="Roboto Condensed" panose="020B0604020202020204" charset="0"/>
                <a:ea typeface="Roboto Condensed" panose="020B0604020202020204" charset="0"/>
              </a:rPr>
              <a:t>disks,”IEEE</a:t>
            </a:r>
            <a:r>
              <a:rPr lang="en-US" sz="800" dirty="0">
                <a:solidFill>
                  <a:srgbClr val="263248"/>
                </a:solidFill>
                <a:latin typeface="Roboto Condensed" panose="020B0604020202020204" charset="0"/>
                <a:ea typeface="Roboto Condensed" panose="020B0604020202020204" charset="0"/>
              </a:rPr>
              <a:t> Security&amp; Privacy, vol. 8, no. 3, pp. 68–69, 2010.</a:t>
            </a:r>
          </a:p>
        </p:txBody>
      </p:sp>
      <p:sp>
        <p:nvSpPr>
          <p:cNvPr id="9" name="Text Placeholder 2"/>
          <p:cNvSpPr>
            <a:spLocks noGrp="1"/>
          </p:cNvSpPr>
          <p:nvPr>
            <p:ph type="body" idx="1"/>
          </p:nvPr>
        </p:nvSpPr>
        <p:spPr>
          <a:xfrm>
            <a:off x="414669" y="1619535"/>
            <a:ext cx="4320364" cy="1995536"/>
          </a:xfrm>
        </p:spPr>
        <p:txBody>
          <a:bodyPr/>
          <a:lstStyle/>
          <a:p>
            <a:pPr marL="339725" indent="-238125" algn="just">
              <a:buClrTx/>
              <a:buSzPct val="100000"/>
            </a:pPr>
            <a:r>
              <a:rPr lang="en-US" sz="1000" dirty="0"/>
              <a:t>All the popular disk encryption processes use AES-XTS mode of encryption </a:t>
            </a:r>
            <a:r>
              <a:rPr lang="en-US" sz="1000" dirty="0" smtClean="0"/>
              <a:t>[</a:t>
            </a:r>
            <a:r>
              <a:rPr lang="en-US" sz="1000" dirty="0"/>
              <a:t>9</a:t>
            </a:r>
            <a:r>
              <a:rPr lang="en-US" sz="1000" dirty="0" smtClean="0"/>
              <a:t>, 10] </a:t>
            </a:r>
            <a:r>
              <a:rPr lang="en-US" sz="1000" dirty="0"/>
              <a:t>for their operations</a:t>
            </a:r>
            <a:r>
              <a:rPr lang="en-US" sz="1000" dirty="0" smtClean="0"/>
              <a:t>.</a:t>
            </a:r>
          </a:p>
          <a:p>
            <a:pPr marL="339725" indent="-238125" algn="just">
              <a:buClrTx/>
              <a:buSzPct val="100000"/>
            </a:pPr>
            <a:endParaRPr lang="en-US" sz="500" dirty="0"/>
          </a:p>
          <a:p>
            <a:pPr marL="339725" indent="-238125" algn="just">
              <a:buClrTx/>
              <a:buSzPct val="100000"/>
            </a:pPr>
            <a:r>
              <a:rPr lang="en-US" sz="1000" dirty="0">
                <a:latin typeface="Roboto Condensed" panose="020B0604020202020204" charset="0"/>
                <a:ea typeface="Roboto Condensed" panose="020B0604020202020204" charset="0"/>
              </a:rPr>
              <a:t>We template the operation of a disk encryption process, and check for whether the suspicious program is a disk encryption process or not. </a:t>
            </a:r>
          </a:p>
          <a:p>
            <a:pPr marL="339725" indent="-238125" algn="just">
              <a:buClrTx/>
              <a:buSzPct val="100000"/>
            </a:pPr>
            <a:endParaRPr lang="en-US" sz="500" dirty="0" smtClean="0">
              <a:latin typeface="Roboto Condensed" panose="020B0604020202020204" charset="0"/>
              <a:ea typeface="Roboto Condensed" panose="020B0604020202020204" charset="0"/>
            </a:endParaRPr>
          </a:p>
          <a:p>
            <a:pPr marL="339725" indent="-238125" algn="just">
              <a:buClrTx/>
              <a:buSzPct val="100000"/>
            </a:pPr>
            <a:r>
              <a:rPr lang="en-US" sz="1000" dirty="0" smtClean="0">
                <a:latin typeface="Roboto Condensed" panose="020B0604020202020204" charset="0"/>
                <a:ea typeface="Roboto Condensed" panose="020B0604020202020204" charset="0"/>
              </a:rPr>
              <a:t>We </a:t>
            </a:r>
            <a:r>
              <a:rPr lang="en-US" sz="1000" dirty="0">
                <a:latin typeface="Roboto Condensed" panose="020B0604020202020204" charset="0"/>
                <a:ea typeface="Roboto Condensed" panose="020B0604020202020204" charset="0"/>
              </a:rPr>
              <a:t>calculate cumulative correlation over time for the suspicious process</a:t>
            </a:r>
            <a:r>
              <a:rPr lang="en-US" sz="1000" dirty="0" smtClean="0">
                <a:latin typeface="Roboto Condensed" panose="020B0604020202020204" charset="0"/>
                <a:ea typeface="Roboto Condensed" panose="020B0604020202020204" charset="0"/>
              </a:rPr>
              <a:t>.</a:t>
            </a:r>
          </a:p>
          <a:p>
            <a:pPr marL="339725" indent="-238125" algn="just">
              <a:buClrTx/>
              <a:buSzPct val="100000"/>
            </a:pPr>
            <a:endParaRPr lang="en-US" sz="500" dirty="0" smtClean="0">
              <a:latin typeface="Roboto Condensed" panose="020B0604020202020204" charset="0"/>
              <a:ea typeface="Roboto Condensed" panose="020B0604020202020204" charset="0"/>
            </a:endParaRPr>
          </a:p>
          <a:p>
            <a:pPr marL="339725" indent="-238125" algn="just">
              <a:buClrTx/>
              <a:buSzPct val="100000"/>
            </a:pPr>
            <a:r>
              <a:rPr lang="en-US" sz="1000" dirty="0" smtClean="0">
                <a:latin typeface="Roboto Condensed" panose="020B0604020202020204" charset="0"/>
                <a:ea typeface="Roboto Condensed" panose="020B0604020202020204" charset="0"/>
              </a:rPr>
              <a:t>If </a:t>
            </a:r>
            <a:r>
              <a:rPr lang="en-US" sz="1000" dirty="0">
                <a:latin typeface="Roboto Condensed" panose="020B0604020202020204" charset="0"/>
                <a:ea typeface="Roboto Condensed" panose="020B0604020202020204" charset="0"/>
              </a:rPr>
              <a:t>the correlation is high for a successive interval of time, we conclude that the process is a disk encryption process</a:t>
            </a:r>
            <a:r>
              <a:rPr lang="en-US" sz="1000" dirty="0" smtClean="0">
                <a:latin typeface="Roboto Condensed" panose="020B0604020202020204" charset="0"/>
                <a:ea typeface="Roboto Condensed" panose="020B0604020202020204" charset="0"/>
              </a:rPr>
              <a:t>.</a:t>
            </a:r>
            <a:endParaRPr lang="en-US" sz="1000"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4256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Step: Identifying Disk Encryption </a:t>
            </a:r>
            <a:r>
              <a:rPr lang="en-US" dirty="0" smtClean="0"/>
              <a:t>Process</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17</a:t>
            </a:r>
            <a:endParaRPr lang="en" dirty="0"/>
          </a:p>
        </p:txBody>
      </p:sp>
      <p:sp>
        <p:nvSpPr>
          <p:cNvPr id="6" name="Rectangle 5"/>
          <p:cNvSpPr/>
          <p:nvPr/>
        </p:nvSpPr>
        <p:spPr>
          <a:xfrm>
            <a:off x="414669" y="1621386"/>
            <a:ext cx="4320364" cy="553998"/>
          </a:xfrm>
          <a:prstGeom prst="rect">
            <a:avLst/>
          </a:prstGeom>
        </p:spPr>
        <p:txBody>
          <a:bodyPr wrap="square">
            <a:spAutoFit/>
          </a:bodyPr>
          <a:lstStyle/>
          <a:p>
            <a:pPr algn="just"/>
            <a:endParaRPr lang="en-US" sz="1000" dirty="0">
              <a:latin typeface="Roboto Condensed" panose="020B0604020202020204" charset="0"/>
              <a:ea typeface="Roboto Condensed" panose="020B0604020202020204" charset="0"/>
            </a:endParaRPr>
          </a:p>
          <a:p>
            <a:pPr algn="just"/>
            <a:endParaRPr lang="en-US" sz="1000" dirty="0">
              <a:latin typeface="Roboto Condensed" panose="020B0604020202020204" charset="0"/>
              <a:ea typeface="Roboto Condensed" panose="020B0604020202020204" charset="0"/>
            </a:endParaRPr>
          </a:p>
          <a:p>
            <a:pPr algn="just"/>
            <a:endParaRPr lang="en-US" sz="1000" dirty="0">
              <a:latin typeface="Roboto Condensed" panose="020B0604020202020204" charset="0"/>
              <a:ea typeface="Roboto Condensed" panose="020B0604020202020204" charset="0"/>
            </a:endParaRPr>
          </a:p>
        </p:txBody>
      </p:sp>
      <p:sp>
        <p:nvSpPr>
          <p:cNvPr id="7" name="Rectangle 6"/>
          <p:cNvSpPr/>
          <p:nvPr/>
        </p:nvSpPr>
        <p:spPr>
          <a:xfrm>
            <a:off x="414669" y="4501912"/>
            <a:ext cx="6035750" cy="584775"/>
          </a:xfrm>
          <a:prstGeom prst="rect">
            <a:avLst/>
          </a:prstGeom>
          <a:ln>
            <a:solidFill>
              <a:srgbClr val="3F5378"/>
            </a:solidFill>
          </a:ln>
        </p:spPr>
        <p:txBody>
          <a:bodyPr wrap="square">
            <a:spAutoFit/>
          </a:bodyPr>
          <a:lstStyle/>
          <a:p>
            <a:pPr marL="228600" indent="-228600">
              <a:buFont typeface="+mj-lt"/>
              <a:buAutoNum type="arabicPeriod" startAt="9"/>
            </a:pPr>
            <a:r>
              <a:rPr lang="en-US" sz="800" dirty="0" smtClean="0">
                <a:solidFill>
                  <a:srgbClr val="263248"/>
                </a:solidFill>
                <a:latin typeface="Roboto Condensed" panose="020B0604020202020204" charset="0"/>
                <a:ea typeface="Roboto Condensed" panose="020B0604020202020204" charset="0"/>
              </a:rPr>
              <a:t>M</a:t>
            </a:r>
            <a:r>
              <a:rPr lang="en-US" sz="800" dirty="0">
                <a:solidFill>
                  <a:srgbClr val="263248"/>
                </a:solidFill>
                <a:latin typeface="Roboto Condensed" panose="020B0604020202020204" charset="0"/>
                <a:ea typeface="Roboto Condensed" panose="020B0604020202020204" charset="0"/>
              </a:rPr>
              <a:t>. V. Ball, C. </a:t>
            </a:r>
            <a:r>
              <a:rPr lang="en-US" sz="800" dirty="0" err="1">
                <a:solidFill>
                  <a:srgbClr val="263248"/>
                </a:solidFill>
                <a:latin typeface="Roboto Condensed" panose="020B0604020202020204" charset="0"/>
                <a:ea typeface="Roboto Condensed" panose="020B0604020202020204" charset="0"/>
              </a:rPr>
              <a:t>Guyot</a:t>
            </a:r>
            <a:r>
              <a:rPr lang="en-US" sz="800" dirty="0">
                <a:solidFill>
                  <a:srgbClr val="263248"/>
                </a:solidFill>
                <a:latin typeface="Roboto Condensed" panose="020B0604020202020204" charset="0"/>
                <a:ea typeface="Roboto Condensed" panose="020B0604020202020204" charset="0"/>
              </a:rPr>
              <a:t>, J. P. Hughes, L. Martin, and L. C. Noll, “The </a:t>
            </a:r>
            <a:r>
              <a:rPr lang="en-US" sz="800" dirty="0" err="1" smtClean="0">
                <a:solidFill>
                  <a:srgbClr val="263248"/>
                </a:solidFill>
                <a:latin typeface="Roboto Condensed" panose="020B0604020202020204" charset="0"/>
                <a:ea typeface="Roboto Condensed" panose="020B0604020202020204" charset="0"/>
              </a:rPr>
              <a:t>xts-aes</a:t>
            </a:r>
            <a:r>
              <a:rPr lang="en-US" sz="800" dirty="0" smtClean="0">
                <a:solidFill>
                  <a:srgbClr val="263248"/>
                </a:solidFill>
                <a:latin typeface="Roboto Condensed" panose="020B0604020202020204" charset="0"/>
                <a:ea typeface="Roboto Condensed" panose="020B0604020202020204" charset="0"/>
              </a:rPr>
              <a:t> disk encryption algorithm and the security of </a:t>
            </a:r>
            <a:r>
              <a:rPr lang="en-US" sz="800" dirty="0" err="1" smtClean="0">
                <a:solidFill>
                  <a:srgbClr val="263248"/>
                </a:solidFill>
                <a:latin typeface="Roboto Condensed" panose="020B0604020202020204" charset="0"/>
                <a:ea typeface="Roboto Condensed" panose="020B0604020202020204" charset="0"/>
              </a:rPr>
              <a:t>ciphertext</a:t>
            </a:r>
            <a:r>
              <a:rPr lang="en-US" sz="800" dirty="0">
                <a:solidFill>
                  <a:srgbClr val="263248"/>
                </a:solidFill>
                <a:latin typeface="Roboto Condensed" panose="020B0604020202020204" charset="0"/>
                <a:ea typeface="Roboto Condensed" panose="020B0604020202020204" charset="0"/>
              </a:rPr>
              <a:t> </a:t>
            </a:r>
            <a:r>
              <a:rPr lang="en-US" sz="800" dirty="0" smtClean="0">
                <a:solidFill>
                  <a:srgbClr val="263248"/>
                </a:solidFill>
                <a:latin typeface="Roboto Condensed" panose="020B0604020202020204" charset="0"/>
                <a:ea typeface="Roboto Condensed" panose="020B0604020202020204" charset="0"/>
              </a:rPr>
              <a:t>stealing,” </a:t>
            </a:r>
            <a:r>
              <a:rPr lang="en-US" sz="800" dirty="0" err="1" smtClean="0">
                <a:solidFill>
                  <a:srgbClr val="263248"/>
                </a:solidFill>
                <a:latin typeface="Roboto Condensed" panose="020B0604020202020204" charset="0"/>
                <a:ea typeface="Roboto Condensed" panose="020B0604020202020204" charset="0"/>
              </a:rPr>
              <a:t>Cryptologia</a:t>
            </a:r>
            <a:r>
              <a:rPr lang="en-US" sz="800" dirty="0">
                <a:solidFill>
                  <a:srgbClr val="263248"/>
                </a:solidFill>
                <a:latin typeface="Roboto Condensed" panose="020B0604020202020204" charset="0"/>
                <a:ea typeface="Roboto Condensed" panose="020B0604020202020204" charset="0"/>
              </a:rPr>
              <a:t>, vol. 36, no. 1, pp. 70–79, </a:t>
            </a:r>
            <a:r>
              <a:rPr lang="en-US" sz="800" dirty="0" smtClean="0">
                <a:solidFill>
                  <a:srgbClr val="263248"/>
                </a:solidFill>
                <a:latin typeface="Roboto Condensed" panose="020B0604020202020204" charset="0"/>
                <a:ea typeface="Roboto Condensed" panose="020B0604020202020204" charset="0"/>
              </a:rPr>
              <a:t>2012.</a:t>
            </a:r>
          </a:p>
          <a:p>
            <a:pPr marL="228600" indent="-228600">
              <a:buFont typeface="+mj-lt"/>
              <a:buAutoNum type="arabicPeriod" startAt="9"/>
            </a:pPr>
            <a:endParaRPr lang="en-US" sz="800" dirty="0" smtClean="0">
              <a:solidFill>
                <a:srgbClr val="263248"/>
              </a:solidFill>
              <a:latin typeface="Roboto Condensed" panose="020B0604020202020204" charset="0"/>
              <a:ea typeface="Roboto Condensed" panose="020B0604020202020204" charset="0"/>
            </a:endParaRPr>
          </a:p>
          <a:p>
            <a:pPr marL="228600" indent="-228600">
              <a:buFont typeface="+mj-lt"/>
              <a:buAutoNum type="arabicPeriod" startAt="9"/>
            </a:pPr>
            <a:r>
              <a:rPr lang="en-US" sz="800" dirty="0" smtClean="0">
                <a:solidFill>
                  <a:srgbClr val="263248"/>
                </a:solidFill>
                <a:latin typeface="Roboto Condensed" panose="020B0604020202020204" charset="0"/>
                <a:ea typeface="Roboto Condensed" panose="020B0604020202020204" charset="0"/>
              </a:rPr>
              <a:t>L</a:t>
            </a:r>
            <a:r>
              <a:rPr lang="en-US" sz="800" dirty="0">
                <a:solidFill>
                  <a:srgbClr val="263248"/>
                </a:solidFill>
                <a:latin typeface="Roboto Condensed" panose="020B0604020202020204" charset="0"/>
                <a:ea typeface="Roboto Condensed" panose="020B0604020202020204" charset="0"/>
              </a:rPr>
              <a:t>. Martin, “</a:t>
            </a:r>
            <a:r>
              <a:rPr lang="en-US" sz="800" dirty="0" err="1">
                <a:solidFill>
                  <a:srgbClr val="263248"/>
                </a:solidFill>
                <a:latin typeface="Roboto Condensed" panose="020B0604020202020204" charset="0"/>
                <a:ea typeface="Roboto Condensed" panose="020B0604020202020204" charset="0"/>
              </a:rPr>
              <a:t>Xts</a:t>
            </a:r>
            <a:r>
              <a:rPr lang="en-US" sz="800" dirty="0">
                <a:solidFill>
                  <a:srgbClr val="263248"/>
                </a:solidFill>
                <a:latin typeface="Roboto Condensed" panose="020B0604020202020204" charset="0"/>
                <a:ea typeface="Roboto Condensed" panose="020B0604020202020204" charset="0"/>
              </a:rPr>
              <a:t>: A mode of </a:t>
            </a:r>
            <a:r>
              <a:rPr lang="en-US" sz="800" dirty="0" err="1">
                <a:solidFill>
                  <a:srgbClr val="263248"/>
                </a:solidFill>
                <a:latin typeface="Roboto Condensed" panose="020B0604020202020204" charset="0"/>
                <a:ea typeface="Roboto Condensed" panose="020B0604020202020204" charset="0"/>
              </a:rPr>
              <a:t>aes</a:t>
            </a:r>
            <a:r>
              <a:rPr lang="en-US" sz="800" dirty="0">
                <a:solidFill>
                  <a:srgbClr val="263248"/>
                </a:solidFill>
                <a:latin typeface="Roboto Condensed" panose="020B0604020202020204" charset="0"/>
                <a:ea typeface="Roboto Condensed" panose="020B0604020202020204" charset="0"/>
              </a:rPr>
              <a:t> for encrypting hard </a:t>
            </a:r>
            <a:r>
              <a:rPr lang="en-US" sz="800" dirty="0" err="1">
                <a:solidFill>
                  <a:srgbClr val="263248"/>
                </a:solidFill>
                <a:latin typeface="Roboto Condensed" panose="020B0604020202020204" charset="0"/>
                <a:ea typeface="Roboto Condensed" panose="020B0604020202020204" charset="0"/>
              </a:rPr>
              <a:t>disks,”IEEE</a:t>
            </a:r>
            <a:r>
              <a:rPr lang="en-US" sz="800" dirty="0">
                <a:solidFill>
                  <a:srgbClr val="263248"/>
                </a:solidFill>
                <a:latin typeface="Roboto Condensed" panose="020B0604020202020204" charset="0"/>
                <a:ea typeface="Roboto Condensed" panose="020B0604020202020204" charset="0"/>
              </a:rPr>
              <a:t> Security&amp; Privacy, vol. 8, no. 3, pp. 68–69, 2010.</a:t>
            </a:r>
          </a:p>
        </p:txBody>
      </p:sp>
      <p:pic>
        <p:nvPicPr>
          <p:cNvPr id="8" name="Picture 7"/>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5161300" y="1858845"/>
            <a:ext cx="3200400" cy="1828800"/>
          </a:xfrm>
          <a:prstGeom prst="rect">
            <a:avLst/>
          </a:prstGeom>
        </p:spPr>
      </p:pic>
      <p:sp>
        <p:nvSpPr>
          <p:cNvPr id="9" name="Text Placeholder 2"/>
          <p:cNvSpPr>
            <a:spLocks noGrp="1"/>
          </p:cNvSpPr>
          <p:nvPr>
            <p:ph type="body" idx="1"/>
          </p:nvPr>
        </p:nvSpPr>
        <p:spPr>
          <a:xfrm>
            <a:off x="414669" y="1619535"/>
            <a:ext cx="4320364" cy="1995536"/>
          </a:xfrm>
        </p:spPr>
        <p:txBody>
          <a:bodyPr/>
          <a:lstStyle/>
          <a:p>
            <a:pPr marL="339725" indent="-238125" algn="just">
              <a:buClrTx/>
              <a:buSzPct val="100000"/>
            </a:pPr>
            <a:r>
              <a:rPr lang="en-US" sz="1000" dirty="0"/>
              <a:t>All the popular disk encryption processes use AES-XTS mode of encryption </a:t>
            </a:r>
            <a:r>
              <a:rPr lang="en-US" sz="1000" dirty="0" smtClean="0"/>
              <a:t>[</a:t>
            </a:r>
            <a:r>
              <a:rPr lang="en-US" sz="1000" dirty="0"/>
              <a:t>9</a:t>
            </a:r>
            <a:r>
              <a:rPr lang="en-US" sz="1000" dirty="0" smtClean="0"/>
              <a:t>, 10] </a:t>
            </a:r>
            <a:r>
              <a:rPr lang="en-US" sz="1000" dirty="0"/>
              <a:t>for their operations</a:t>
            </a:r>
            <a:r>
              <a:rPr lang="en-US" sz="1000" dirty="0" smtClean="0"/>
              <a:t>.</a:t>
            </a:r>
          </a:p>
          <a:p>
            <a:pPr marL="339725" indent="-238125" algn="just">
              <a:buClrTx/>
              <a:buSzPct val="100000"/>
            </a:pPr>
            <a:endParaRPr lang="en-US" sz="500" dirty="0"/>
          </a:p>
          <a:p>
            <a:pPr marL="339725" indent="-238125" algn="just">
              <a:buClrTx/>
              <a:buSzPct val="100000"/>
            </a:pPr>
            <a:r>
              <a:rPr lang="en-US" sz="1000" dirty="0">
                <a:latin typeface="Roboto Condensed" panose="020B0604020202020204" charset="0"/>
                <a:ea typeface="Roboto Condensed" panose="020B0604020202020204" charset="0"/>
              </a:rPr>
              <a:t>We template the operation of a disk encryption process, and check for whether the suspicious program is a disk encryption process or not. </a:t>
            </a:r>
          </a:p>
          <a:p>
            <a:pPr marL="339725" indent="-238125" algn="just">
              <a:buClrTx/>
              <a:buSzPct val="100000"/>
            </a:pPr>
            <a:endParaRPr lang="en-US" sz="500" dirty="0" smtClean="0">
              <a:latin typeface="Roboto Condensed" panose="020B0604020202020204" charset="0"/>
              <a:ea typeface="Roboto Condensed" panose="020B0604020202020204" charset="0"/>
            </a:endParaRPr>
          </a:p>
          <a:p>
            <a:pPr marL="339725" indent="-238125" algn="just">
              <a:buClrTx/>
              <a:buSzPct val="100000"/>
            </a:pPr>
            <a:r>
              <a:rPr lang="en-US" sz="1000" dirty="0" smtClean="0">
                <a:latin typeface="Roboto Condensed" panose="020B0604020202020204" charset="0"/>
                <a:ea typeface="Roboto Condensed" panose="020B0604020202020204" charset="0"/>
              </a:rPr>
              <a:t>We </a:t>
            </a:r>
            <a:r>
              <a:rPr lang="en-US" sz="1000" dirty="0">
                <a:latin typeface="Roboto Condensed" panose="020B0604020202020204" charset="0"/>
                <a:ea typeface="Roboto Condensed" panose="020B0604020202020204" charset="0"/>
              </a:rPr>
              <a:t>calculate cumulative correlation over time for the suspicious process</a:t>
            </a:r>
            <a:r>
              <a:rPr lang="en-US" sz="1000" dirty="0" smtClean="0">
                <a:latin typeface="Roboto Condensed" panose="020B0604020202020204" charset="0"/>
                <a:ea typeface="Roboto Condensed" panose="020B0604020202020204" charset="0"/>
              </a:rPr>
              <a:t>.</a:t>
            </a:r>
          </a:p>
          <a:p>
            <a:pPr marL="339725" indent="-238125" algn="just">
              <a:buClrTx/>
              <a:buSzPct val="100000"/>
            </a:pPr>
            <a:endParaRPr lang="en-US" sz="500" dirty="0" smtClean="0">
              <a:latin typeface="Roboto Condensed" panose="020B0604020202020204" charset="0"/>
              <a:ea typeface="Roboto Condensed" panose="020B0604020202020204" charset="0"/>
            </a:endParaRPr>
          </a:p>
          <a:p>
            <a:pPr marL="339725" indent="-238125" algn="just">
              <a:buClrTx/>
              <a:buSzPct val="100000"/>
            </a:pPr>
            <a:r>
              <a:rPr lang="en-US" sz="1000" dirty="0" smtClean="0">
                <a:latin typeface="Roboto Condensed" panose="020B0604020202020204" charset="0"/>
                <a:ea typeface="Roboto Condensed" panose="020B0604020202020204" charset="0"/>
              </a:rPr>
              <a:t>If </a:t>
            </a:r>
            <a:r>
              <a:rPr lang="en-US" sz="1000" dirty="0">
                <a:latin typeface="Roboto Condensed" panose="020B0604020202020204" charset="0"/>
                <a:ea typeface="Roboto Condensed" panose="020B0604020202020204" charset="0"/>
              </a:rPr>
              <a:t>the correlation is high for a successive interval of time, we conclude that the process is a disk encryption process</a:t>
            </a:r>
            <a:r>
              <a:rPr lang="en-US" sz="1000" dirty="0" smtClean="0">
                <a:latin typeface="Roboto Condensed" panose="020B0604020202020204" charset="0"/>
                <a:ea typeface="Roboto Condensed" panose="020B0604020202020204" charset="0"/>
              </a:rPr>
              <a:t>.</a:t>
            </a:r>
            <a:endParaRPr lang="en-US" sz="1000"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567375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Step: Identifying Disk Encryption </a:t>
            </a:r>
            <a:r>
              <a:rPr lang="en-US" dirty="0" smtClean="0"/>
              <a:t>Process</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17</a:t>
            </a:r>
            <a:endParaRPr lang="en" dirty="0"/>
          </a:p>
        </p:txBody>
      </p:sp>
      <p:sp>
        <p:nvSpPr>
          <p:cNvPr id="6" name="Rectangle 5"/>
          <p:cNvSpPr/>
          <p:nvPr/>
        </p:nvSpPr>
        <p:spPr>
          <a:xfrm>
            <a:off x="414669" y="1621386"/>
            <a:ext cx="4320364" cy="553998"/>
          </a:xfrm>
          <a:prstGeom prst="rect">
            <a:avLst/>
          </a:prstGeom>
        </p:spPr>
        <p:txBody>
          <a:bodyPr wrap="square">
            <a:spAutoFit/>
          </a:bodyPr>
          <a:lstStyle/>
          <a:p>
            <a:pPr algn="just"/>
            <a:endParaRPr lang="en-US" sz="1000" dirty="0">
              <a:latin typeface="Roboto Condensed" panose="020B0604020202020204" charset="0"/>
              <a:ea typeface="Roboto Condensed" panose="020B0604020202020204" charset="0"/>
            </a:endParaRPr>
          </a:p>
          <a:p>
            <a:pPr algn="just"/>
            <a:endParaRPr lang="en-US" sz="1000" dirty="0">
              <a:latin typeface="Roboto Condensed" panose="020B0604020202020204" charset="0"/>
              <a:ea typeface="Roboto Condensed" panose="020B0604020202020204" charset="0"/>
            </a:endParaRPr>
          </a:p>
          <a:p>
            <a:pPr algn="just"/>
            <a:endParaRPr lang="en-US" sz="1000" dirty="0">
              <a:latin typeface="Roboto Condensed" panose="020B0604020202020204" charset="0"/>
              <a:ea typeface="Roboto Condensed" panose="020B0604020202020204" charset="0"/>
            </a:endParaRPr>
          </a:p>
        </p:txBody>
      </p:sp>
      <p:sp>
        <p:nvSpPr>
          <p:cNvPr id="7" name="Rectangle 6"/>
          <p:cNvSpPr/>
          <p:nvPr/>
        </p:nvSpPr>
        <p:spPr>
          <a:xfrm>
            <a:off x="414669" y="4501912"/>
            <a:ext cx="6035750" cy="584775"/>
          </a:xfrm>
          <a:prstGeom prst="rect">
            <a:avLst/>
          </a:prstGeom>
          <a:ln>
            <a:solidFill>
              <a:srgbClr val="3F5378"/>
            </a:solidFill>
          </a:ln>
        </p:spPr>
        <p:txBody>
          <a:bodyPr wrap="square">
            <a:spAutoFit/>
          </a:bodyPr>
          <a:lstStyle/>
          <a:p>
            <a:pPr marL="228600" indent="-228600">
              <a:buFont typeface="+mj-lt"/>
              <a:buAutoNum type="arabicPeriod" startAt="9"/>
            </a:pPr>
            <a:r>
              <a:rPr lang="en-US" sz="800" dirty="0" smtClean="0">
                <a:solidFill>
                  <a:srgbClr val="263248"/>
                </a:solidFill>
                <a:latin typeface="Roboto Condensed" panose="020B0604020202020204" charset="0"/>
                <a:ea typeface="Roboto Condensed" panose="020B0604020202020204" charset="0"/>
              </a:rPr>
              <a:t>M</a:t>
            </a:r>
            <a:r>
              <a:rPr lang="en-US" sz="800" dirty="0">
                <a:solidFill>
                  <a:srgbClr val="263248"/>
                </a:solidFill>
                <a:latin typeface="Roboto Condensed" panose="020B0604020202020204" charset="0"/>
                <a:ea typeface="Roboto Condensed" panose="020B0604020202020204" charset="0"/>
              </a:rPr>
              <a:t>. V. Ball, C. </a:t>
            </a:r>
            <a:r>
              <a:rPr lang="en-US" sz="800" dirty="0" err="1">
                <a:solidFill>
                  <a:srgbClr val="263248"/>
                </a:solidFill>
                <a:latin typeface="Roboto Condensed" panose="020B0604020202020204" charset="0"/>
                <a:ea typeface="Roboto Condensed" panose="020B0604020202020204" charset="0"/>
              </a:rPr>
              <a:t>Guyot</a:t>
            </a:r>
            <a:r>
              <a:rPr lang="en-US" sz="800" dirty="0">
                <a:solidFill>
                  <a:srgbClr val="263248"/>
                </a:solidFill>
                <a:latin typeface="Roboto Condensed" panose="020B0604020202020204" charset="0"/>
                <a:ea typeface="Roboto Condensed" panose="020B0604020202020204" charset="0"/>
              </a:rPr>
              <a:t>, J. P. Hughes, L. Martin, and L. C. Noll, “The </a:t>
            </a:r>
            <a:r>
              <a:rPr lang="en-US" sz="800" dirty="0" err="1" smtClean="0">
                <a:solidFill>
                  <a:srgbClr val="263248"/>
                </a:solidFill>
                <a:latin typeface="Roboto Condensed" panose="020B0604020202020204" charset="0"/>
                <a:ea typeface="Roboto Condensed" panose="020B0604020202020204" charset="0"/>
              </a:rPr>
              <a:t>xts-aes</a:t>
            </a:r>
            <a:r>
              <a:rPr lang="en-US" sz="800" dirty="0" smtClean="0">
                <a:solidFill>
                  <a:srgbClr val="263248"/>
                </a:solidFill>
                <a:latin typeface="Roboto Condensed" panose="020B0604020202020204" charset="0"/>
                <a:ea typeface="Roboto Condensed" panose="020B0604020202020204" charset="0"/>
              </a:rPr>
              <a:t> disk encryption algorithm and the security of </a:t>
            </a:r>
            <a:r>
              <a:rPr lang="en-US" sz="800" dirty="0" err="1" smtClean="0">
                <a:solidFill>
                  <a:srgbClr val="263248"/>
                </a:solidFill>
                <a:latin typeface="Roboto Condensed" panose="020B0604020202020204" charset="0"/>
                <a:ea typeface="Roboto Condensed" panose="020B0604020202020204" charset="0"/>
              </a:rPr>
              <a:t>ciphertext</a:t>
            </a:r>
            <a:r>
              <a:rPr lang="en-US" sz="800" dirty="0">
                <a:solidFill>
                  <a:srgbClr val="263248"/>
                </a:solidFill>
                <a:latin typeface="Roboto Condensed" panose="020B0604020202020204" charset="0"/>
                <a:ea typeface="Roboto Condensed" panose="020B0604020202020204" charset="0"/>
              </a:rPr>
              <a:t> </a:t>
            </a:r>
            <a:r>
              <a:rPr lang="en-US" sz="800" dirty="0" smtClean="0">
                <a:solidFill>
                  <a:srgbClr val="263248"/>
                </a:solidFill>
                <a:latin typeface="Roboto Condensed" panose="020B0604020202020204" charset="0"/>
                <a:ea typeface="Roboto Condensed" panose="020B0604020202020204" charset="0"/>
              </a:rPr>
              <a:t>stealing,” </a:t>
            </a:r>
            <a:r>
              <a:rPr lang="en-US" sz="800" dirty="0" err="1" smtClean="0">
                <a:solidFill>
                  <a:srgbClr val="263248"/>
                </a:solidFill>
                <a:latin typeface="Roboto Condensed" panose="020B0604020202020204" charset="0"/>
                <a:ea typeface="Roboto Condensed" panose="020B0604020202020204" charset="0"/>
              </a:rPr>
              <a:t>Cryptologia</a:t>
            </a:r>
            <a:r>
              <a:rPr lang="en-US" sz="800" dirty="0">
                <a:solidFill>
                  <a:srgbClr val="263248"/>
                </a:solidFill>
                <a:latin typeface="Roboto Condensed" panose="020B0604020202020204" charset="0"/>
                <a:ea typeface="Roboto Condensed" panose="020B0604020202020204" charset="0"/>
              </a:rPr>
              <a:t>, vol. 36, no. 1, pp. 70–79, </a:t>
            </a:r>
            <a:r>
              <a:rPr lang="en-US" sz="800" dirty="0" smtClean="0">
                <a:solidFill>
                  <a:srgbClr val="263248"/>
                </a:solidFill>
                <a:latin typeface="Roboto Condensed" panose="020B0604020202020204" charset="0"/>
                <a:ea typeface="Roboto Condensed" panose="020B0604020202020204" charset="0"/>
              </a:rPr>
              <a:t>2012.</a:t>
            </a:r>
          </a:p>
          <a:p>
            <a:pPr marL="228600" indent="-228600">
              <a:buFont typeface="+mj-lt"/>
              <a:buAutoNum type="arabicPeriod" startAt="9"/>
            </a:pPr>
            <a:endParaRPr lang="en-US" sz="800" dirty="0" smtClean="0">
              <a:solidFill>
                <a:srgbClr val="263248"/>
              </a:solidFill>
              <a:latin typeface="Roboto Condensed" panose="020B0604020202020204" charset="0"/>
              <a:ea typeface="Roboto Condensed" panose="020B0604020202020204" charset="0"/>
            </a:endParaRPr>
          </a:p>
          <a:p>
            <a:pPr marL="228600" indent="-228600">
              <a:buFont typeface="+mj-lt"/>
              <a:buAutoNum type="arabicPeriod" startAt="9"/>
            </a:pPr>
            <a:r>
              <a:rPr lang="en-US" sz="800" dirty="0" smtClean="0">
                <a:solidFill>
                  <a:srgbClr val="263248"/>
                </a:solidFill>
                <a:latin typeface="Roboto Condensed" panose="020B0604020202020204" charset="0"/>
                <a:ea typeface="Roboto Condensed" panose="020B0604020202020204" charset="0"/>
              </a:rPr>
              <a:t>L</a:t>
            </a:r>
            <a:r>
              <a:rPr lang="en-US" sz="800" dirty="0">
                <a:solidFill>
                  <a:srgbClr val="263248"/>
                </a:solidFill>
                <a:latin typeface="Roboto Condensed" panose="020B0604020202020204" charset="0"/>
                <a:ea typeface="Roboto Condensed" panose="020B0604020202020204" charset="0"/>
              </a:rPr>
              <a:t>. Martin, “</a:t>
            </a:r>
            <a:r>
              <a:rPr lang="en-US" sz="800" dirty="0" err="1">
                <a:solidFill>
                  <a:srgbClr val="263248"/>
                </a:solidFill>
                <a:latin typeface="Roboto Condensed" panose="020B0604020202020204" charset="0"/>
                <a:ea typeface="Roboto Condensed" panose="020B0604020202020204" charset="0"/>
              </a:rPr>
              <a:t>Xts</a:t>
            </a:r>
            <a:r>
              <a:rPr lang="en-US" sz="800" dirty="0">
                <a:solidFill>
                  <a:srgbClr val="263248"/>
                </a:solidFill>
                <a:latin typeface="Roboto Condensed" panose="020B0604020202020204" charset="0"/>
                <a:ea typeface="Roboto Condensed" panose="020B0604020202020204" charset="0"/>
              </a:rPr>
              <a:t>: A mode of </a:t>
            </a:r>
            <a:r>
              <a:rPr lang="en-US" sz="800" dirty="0" err="1">
                <a:solidFill>
                  <a:srgbClr val="263248"/>
                </a:solidFill>
                <a:latin typeface="Roboto Condensed" panose="020B0604020202020204" charset="0"/>
                <a:ea typeface="Roboto Condensed" panose="020B0604020202020204" charset="0"/>
              </a:rPr>
              <a:t>aes</a:t>
            </a:r>
            <a:r>
              <a:rPr lang="en-US" sz="800" dirty="0">
                <a:solidFill>
                  <a:srgbClr val="263248"/>
                </a:solidFill>
                <a:latin typeface="Roboto Condensed" panose="020B0604020202020204" charset="0"/>
                <a:ea typeface="Roboto Condensed" panose="020B0604020202020204" charset="0"/>
              </a:rPr>
              <a:t> for encrypting hard </a:t>
            </a:r>
            <a:r>
              <a:rPr lang="en-US" sz="800" dirty="0" err="1">
                <a:solidFill>
                  <a:srgbClr val="263248"/>
                </a:solidFill>
                <a:latin typeface="Roboto Condensed" panose="020B0604020202020204" charset="0"/>
                <a:ea typeface="Roboto Condensed" panose="020B0604020202020204" charset="0"/>
              </a:rPr>
              <a:t>disks,”IEEE</a:t>
            </a:r>
            <a:r>
              <a:rPr lang="en-US" sz="800" dirty="0">
                <a:solidFill>
                  <a:srgbClr val="263248"/>
                </a:solidFill>
                <a:latin typeface="Roboto Condensed" panose="020B0604020202020204" charset="0"/>
                <a:ea typeface="Roboto Condensed" panose="020B0604020202020204" charset="0"/>
              </a:rPr>
              <a:t> Security&amp; Privacy, vol. 8, no. 3, pp. 68–69, 2010.</a:t>
            </a:r>
          </a:p>
        </p:txBody>
      </p:sp>
      <p:pic>
        <p:nvPicPr>
          <p:cNvPr id="8" name="Picture 7"/>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5161300" y="1858845"/>
            <a:ext cx="3200400" cy="1828800"/>
          </a:xfrm>
          <a:prstGeom prst="rect">
            <a:avLst/>
          </a:prstGeom>
        </p:spPr>
      </p:pic>
      <p:sp>
        <p:nvSpPr>
          <p:cNvPr id="9" name="Text Placeholder 2"/>
          <p:cNvSpPr>
            <a:spLocks noGrp="1"/>
          </p:cNvSpPr>
          <p:nvPr>
            <p:ph type="body" idx="1"/>
          </p:nvPr>
        </p:nvSpPr>
        <p:spPr>
          <a:xfrm>
            <a:off x="414669" y="1619535"/>
            <a:ext cx="4320364" cy="1995536"/>
          </a:xfrm>
        </p:spPr>
        <p:txBody>
          <a:bodyPr/>
          <a:lstStyle/>
          <a:p>
            <a:pPr marL="339725" indent="-238125" algn="just">
              <a:buClrTx/>
              <a:buSzPct val="100000"/>
            </a:pPr>
            <a:r>
              <a:rPr lang="en-US" sz="1000" dirty="0"/>
              <a:t>All the popular disk encryption processes use AES-XTS mode of encryption </a:t>
            </a:r>
            <a:r>
              <a:rPr lang="en-US" sz="1000" dirty="0" smtClean="0"/>
              <a:t>[9, 10] </a:t>
            </a:r>
            <a:r>
              <a:rPr lang="en-US" sz="1000" dirty="0"/>
              <a:t>for their operations</a:t>
            </a:r>
            <a:r>
              <a:rPr lang="en-US" sz="1000" dirty="0" smtClean="0"/>
              <a:t>.</a:t>
            </a:r>
          </a:p>
          <a:p>
            <a:pPr marL="339725" indent="-238125" algn="just">
              <a:buClrTx/>
              <a:buSzPct val="100000"/>
            </a:pPr>
            <a:endParaRPr lang="en-US" sz="500" dirty="0"/>
          </a:p>
          <a:p>
            <a:pPr marL="339725" indent="-238125" algn="just">
              <a:buClrTx/>
              <a:buSzPct val="100000"/>
            </a:pPr>
            <a:r>
              <a:rPr lang="en-US" sz="1000" dirty="0">
                <a:latin typeface="Roboto Condensed" panose="020B0604020202020204" charset="0"/>
                <a:ea typeface="Roboto Condensed" panose="020B0604020202020204" charset="0"/>
              </a:rPr>
              <a:t>We template the operation of a disk encryption process, and check for whether the suspicious program is a disk encryption process or not. </a:t>
            </a:r>
          </a:p>
          <a:p>
            <a:pPr marL="339725" indent="-238125" algn="just">
              <a:buClrTx/>
              <a:buSzPct val="100000"/>
            </a:pPr>
            <a:endParaRPr lang="en-US" sz="500" dirty="0" smtClean="0">
              <a:latin typeface="Roboto Condensed" panose="020B0604020202020204" charset="0"/>
              <a:ea typeface="Roboto Condensed" panose="020B0604020202020204" charset="0"/>
            </a:endParaRPr>
          </a:p>
          <a:p>
            <a:pPr marL="339725" indent="-238125" algn="just">
              <a:buClrTx/>
              <a:buSzPct val="100000"/>
            </a:pPr>
            <a:r>
              <a:rPr lang="en-US" sz="1000" dirty="0" smtClean="0">
                <a:latin typeface="Roboto Condensed" panose="020B0604020202020204" charset="0"/>
                <a:ea typeface="Roboto Condensed" panose="020B0604020202020204" charset="0"/>
              </a:rPr>
              <a:t>We </a:t>
            </a:r>
            <a:r>
              <a:rPr lang="en-US" sz="1000" dirty="0">
                <a:latin typeface="Roboto Condensed" panose="020B0604020202020204" charset="0"/>
                <a:ea typeface="Roboto Condensed" panose="020B0604020202020204" charset="0"/>
              </a:rPr>
              <a:t>calculate cumulative correlation over time for the suspicious process</a:t>
            </a:r>
            <a:r>
              <a:rPr lang="en-US" sz="1000" dirty="0" smtClean="0">
                <a:latin typeface="Roboto Condensed" panose="020B0604020202020204" charset="0"/>
                <a:ea typeface="Roboto Condensed" panose="020B0604020202020204" charset="0"/>
              </a:rPr>
              <a:t>.</a:t>
            </a:r>
          </a:p>
          <a:p>
            <a:pPr marL="339725" indent="-238125" algn="just">
              <a:buClrTx/>
              <a:buSzPct val="100000"/>
            </a:pPr>
            <a:endParaRPr lang="en-US" sz="500" dirty="0" smtClean="0">
              <a:latin typeface="Roboto Condensed" panose="020B0604020202020204" charset="0"/>
              <a:ea typeface="Roboto Condensed" panose="020B0604020202020204" charset="0"/>
            </a:endParaRPr>
          </a:p>
          <a:p>
            <a:pPr marL="339725" indent="-238125" algn="just">
              <a:buClrTx/>
              <a:buSzPct val="100000"/>
            </a:pPr>
            <a:r>
              <a:rPr lang="en-US" sz="1000" dirty="0" smtClean="0">
                <a:latin typeface="Roboto Condensed" panose="020B0604020202020204" charset="0"/>
                <a:ea typeface="Roboto Condensed" panose="020B0604020202020204" charset="0"/>
              </a:rPr>
              <a:t>If </a:t>
            </a:r>
            <a:r>
              <a:rPr lang="en-US" sz="1000" dirty="0">
                <a:latin typeface="Roboto Condensed" panose="020B0604020202020204" charset="0"/>
                <a:ea typeface="Roboto Condensed" panose="020B0604020202020204" charset="0"/>
              </a:rPr>
              <a:t>the correlation is high for a successive interval of time, we conclude that the process is a disk encryption process</a:t>
            </a:r>
            <a:r>
              <a:rPr lang="en-US" sz="1000" dirty="0" smtClean="0">
                <a:latin typeface="Roboto Condensed" panose="020B0604020202020204" charset="0"/>
                <a:ea typeface="Roboto Condensed" panose="020B0604020202020204" charset="0"/>
              </a:rPr>
              <a:t>.</a:t>
            </a:r>
            <a:endParaRPr lang="en-US" sz="1000" dirty="0">
              <a:latin typeface="Roboto Condensed" panose="020B0604020202020204" charset="0"/>
              <a:ea typeface="Roboto Condensed" panose="020B0604020202020204" charset="0"/>
            </a:endParaRPr>
          </a:p>
        </p:txBody>
      </p:sp>
      <p:sp>
        <p:nvSpPr>
          <p:cNvPr id="10" name="Text Box 5"/>
          <p:cNvSpPr txBox="1"/>
          <p:nvPr/>
        </p:nvSpPr>
        <p:spPr>
          <a:xfrm>
            <a:off x="627517" y="3615851"/>
            <a:ext cx="3894667" cy="400110"/>
          </a:xfrm>
          <a:prstGeom prst="rect">
            <a:avLst/>
          </a:prstGeom>
          <a:solidFill>
            <a:srgbClr val="FF9800"/>
          </a:solidFill>
          <a:ln>
            <a:solidFill>
              <a:srgbClr val="C7D3E6"/>
            </a:solid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000" dirty="0" smtClean="0">
                <a:solidFill>
                  <a:schemeClr val="bg1"/>
                </a:solidFill>
                <a:latin typeface="Roboto Condensed" panose="020B0604020202020204" charset="0"/>
                <a:ea typeface="Roboto Condensed" panose="020B0604020202020204" charset="0"/>
                <a:sym typeface="+mn-ea"/>
              </a:rPr>
              <a:t>What about Ransomwares having disk encryption as a subroutine? </a:t>
            </a:r>
            <a:r>
              <a:rPr lang="en-US" sz="1000" b="1" dirty="0" smtClean="0">
                <a:solidFill>
                  <a:srgbClr val="3F5378"/>
                </a:solidFill>
                <a:latin typeface="Roboto Condensed" panose="020B0604020202020204" charset="0"/>
                <a:ea typeface="Roboto Condensed" panose="020B0604020202020204" charset="0"/>
                <a:sym typeface="+mn-ea"/>
              </a:rPr>
              <a:t>(MAMBA Ransomware)</a:t>
            </a:r>
            <a:endParaRPr lang="en-US" sz="1000" b="1" dirty="0">
              <a:solidFill>
                <a:srgbClr val="3F5378"/>
              </a:solidFill>
              <a:latin typeface="Roboto Condensed" panose="020B0604020202020204" charset="0"/>
              <a:ea typeface="Roboto Condensed" panose="020B0604020202020204" charset="0"/>
              <a:sym typeface="+mn-ea"/>
            </a:endParaRPr>
          </a:p>
        </p:txBody>
      </p:sp>
    </p:spTree>
    <p:extLst>
      <p:ext uri="{BB962C8B-B14F-4D97-AF65-F5344CB8AC3E}">
        <p14:creationId xmlns:p14="http://schemas.microsoft.com/office/powerpoint/2010/main" val="445061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a:t>1</a:t>
            </a:r>
          </a:p>
        </p:txBody>
      </p:sp>
      <p:sp>
        <p:nvSpPr>
          <p:cNvPr id="14"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Recent News</a:t>
            </a:r>
            <a:endParaRPr lang="en-US" dirty="0">
              <a:solidFill>
                <a:schemeClr val="bg1"/>
              </a:solidFill>
              <a:latin typeface="Roboto Condensed" panose="020B0604020202020204" charset="0"/>
              <a:ea typeface="Roboto Condensed" panose="020B0604020202020204" charset="0"/>
            </a:endParaRPr>
          </a:p>
        </p:txBody>
      </p:sp>
      <p:sp>
        <p:nvSpPr>
          <p:cNvPr id="15" name="TextBox 14"/>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pic>
        <p:nvPicPr>
          <p:cNvPr id="6" name="Picture 5"/>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396950" y="994867"/>
            <a:ext cx="2743200" cy="2743200"/>
          </a:xfrm>
          <a:prstGeom prst="rect">
            <a:avLst/>
          </a:prstGeom>
        </p:spPr>
      </p:pic>
      <p:pic>
        <p:nvPicPr>
          <p:cNvPr id="2" name="Picture 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3279254" y="994867"/>
            <a:ext cx="2743200" cy="2743200"/>
          </a:xfrm>
          <a:prstGeom prst="rect">
            <a:avLst/>
          </a:prstGeom>
        </p:spPr>
      </p:pic>
      <p:pic>
        <p:nvPicPr>
          <p:cNvPr id="4" name="Picture 3"/>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6161558" y="994867"/>
            <a:ext cx="2743200" cy="2743200"/>
          </a:xfrm>
          <a:prstGeom prst="rect">
            <a:avLst/>
          </a:prstGeom>
        </p:spPr>
      </p:pic>
      <p:pic>
        <p:nvPicPr>
          <p:cNvPr id="5" name="Picture 4"/>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536054" y="1382573"/>
            <a:ext cx="2743200" cy="2743200"/>
          </a:xfrm>
          <a:prstGeom prst="rect">
            <a:avLst/>
          </a:prstGeom>
        </p:spPr>
      </p:pic>
      <p:pic>
        <p:nvPicPr>
          <p:cNvPr id="7" name="Picture 6"/>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3418358" y="1382573"/>
            <a:ext cx="2743200" cy="2743200"/>
          </a:xfrm>
          <a:prstGeom prst="rect">
            <a:avLst/>
          </a:prstGeom>
        </p:spPr>
      </p:pic>
      <p:pic>
        <p:nvPicPr>
          <p:cNvPr id="8" name="Picture 7"/>
          <p:cNvPicPr preferRelativeResize="0">
            <a:picLocks/>
          </p:cNvPicPr>
          <p:nvPr/>
        </p:nvPicPr>
        <p:blipFill>
          <a:blip r:embed="rId7">
            <a:extLst>
              <a:ext uri="{28A0092B-C50C-407E-A947-70E740481C1C}">
                <a14:useLocalDpi xmlns:a14="http://schemas.microsoft.com/office/drawing/2010/main" val="0"/>
              </a:ext>
            </a:extLst>
          </a:blip>
          <a:stretch>
            <a:fillRect/>
          </a:stretch>
        </p:blipFill>
        <p:spPr>
          <a:xfrm>
            <a:off x="6300662" y="1382573"/>
            <a:ext cx="2743200" cy="2743200"/>
          </a:xfrm>
          <a:prstGeom prst="rect">
            <a:avLst/>
          </a:prstGeom>
        </p:spPr>
      </p:pic>
    </p:spTree>
    <p:extLst>
      <p:ext uri="{BB962C8B-B14F-4D97-AF65-F5344CB8AC3E}">
        <p14:creationId xmlns:p14="http://schemas.microsoft.com/office/powerpoint/2010/main" val="3908882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Step: Identifying Disk Encryption </a:t>
            </a:r>
            <a:r>
              <a:rPr lang="en-US" dirty="0" smtClean="0"/>
              <a:t>Process</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17</a:t>
            </a:r>
            <a:endParaRPr lang="en" dirty="0"/>
          </a:p>
        </p:txBody>
      </p:sp>
      <p:sp>
        <p:nvSpPr>
          <p:cNvPr id="6" name="Rectangle 5"/>
          <p:cNvSpPr/>
          <p:nvPr/>
        </p:nvSpPr>
        <p:spPr>
          <a:xfrm>
            <a:off x="414669" y="1621386"/>
            <a:ext cx="4320364" cy="553998"/>
          </a:xfrm>
          <a:prstGeom prst="rect">
            <a:avLst/>
          </a:prstGeom>
        </p:spPr>
        <p:txBody>
          <a:bodyPr wrap="square">
            <a:spAutoFit/>
          </a:bodyPr>
          <a:lstStyle/>
          <a:p>
            <a:pPr algn="just"/>
            <a:endParaRPr lang="en-US" sz="1000" dirty="0">
              <a:latin typeface="Roboto Condensed" panose="020B0604020202020204" charset="0"/>
              <a:ea typeface="Roboto Condensed" panose="020B0604020202020204" charset="0"/>
            </a:endParaRPr>
          </a:p>
          <a:p>
            <a:pPr algn="just"/>
            <a:endParaRPr lang="en-US" sz="1000" dirty="0">
              <a:latin typeface="Roboto Condensed" panose="020B0604020202020204" charset="0"/>
              <a:ea typeface="Roboto Condensed" panose="020B0604020202020204" charset="0"/>
            </a:endParaRPr>
          </a:p>
          <a:p>
            <a:pPr algn="just"/>
            <a:endParaRPr lang="en-US" sz="1000" dirty="0">
              <a:latin typeface="Roboto Condensed" panose="020B0604020202020204" charset="0"/>
              <a:ea typeface="Roboto Condensed" panose="020B0604020202020204" charset="0"/>
            </a:endParaRPr>
          </a:p>
        </p:txBody>
      </p:sp>
      <p:sp>
        <p:nvSpPr>
          <p:cNvPr id="7" name="Rectangle 6"/>
          <p:cNvSpPr/>
          <p:nvPr/>
        </p:nvSpPr>
        <p:spPr>
          <a:xfrm>
            <a:off x="414669" y="4501912"/>
            <a:ext cx="6035750" cy="584775"/>
          </a:xfrm>
          <a:prstGeom prst="rect">
            <a:avLst/>
          </a:prstGeom>
          <a:ln>
            <a:solidFill>
              <a:srgbClr val="3F5378"/>
            </a:solidFill>
          </a:ln>
        </p:spPr>
        <p:txBody>
          <a:bodyPr wrap="square">
            <a:spAutoFit/>
          </a:bodyPr>
          <a:lstStyle/>
          <a:p>
            <a:pPr marL="228600" indent="-228600">
              <a:buFont typeface="+mj-lt"/>
              <a:buAutoNum type="arabicPeriod" startAt="9"/>
            </a:pPr>
            <a:r>
              <a:rPr lang="en-US" sz="800" dirty="0" smtClean="0">
                <a:solidFill>
                  <a:srgbClr val="263248"/>
                </a:solidFill>
                <a:latin typeface="Roboto Condensed" panose="020B0604020202020204" charset="0"/>
                <a:ea typeface="Roboto Condensed" panose="020B0604020202020204" charset="0"/>
              </a:rPr>
              <a:t>M</a:t>
            </a:r>
            <a:r>
              <a:rPr lang="en-US" sz="800" dirty="0">
                <a:solidFill>
                  <a:srgbClr val="263248"/>
                </a:solidFill>
                <a:latin typeface="Roboto Condensed" panose="020B0604020202020204" charset="0"/>
                <a:ea typeface="Roboto Condensed" panose="020B0604020202020204" charset="0"/>
              </a:rPr>
              <a:t>. V. Ball, C. </a:t>
            </a:r>
            <a:r>
              <a:rPr lang="en-US" sz="800" dirty="0" err="1">
                <a:solidFill>
                  <a:srgbClr val="263248"/>
                </a:solidFill>
                <a:latin typeface="Roboto Condensed" panose="020B0604020202020204" charset="0"/>
                <a:ea typeface="Roboto Condensed" panose="020B0604020202020204" charset="0"/>
              </a:rPr>
              <a:t>Guyot</a:t>
            </a:r>
            <a:r>
              <a:rPr lang="en-US" sz="800" dirty="0">
                <a:solidFill>
                  <a:srgbClr val="263248"/>
                </a:solidFill>
                <a:latin typeface="Roboto Condensed" panose="020B0604020202020204" charset="0"/>
                <a:ea typeface="Roboto Condensed" panose="020B0604020202020204" charset="0"/>
              </a:rPr>
              <a:t>, J. P. Hughes, L. Martin, and L. C. Noll, “The </a:t>
            </a:r>
            <a:r>
              <a:rPr lang="en-US" sz="800" dirty="0" err="1" smtClean="0">
                <a:solidFill>
                  <a:srgbClr val="263248"/>
                </a:solidFill>
                <a:latin typeface="Roboto Condensed" panose="020B0604020202020204" charset="0"/>
                <a:ea typeface="Roboto Condensed" panose="020B0604020202020204" charset="0"/>
              </a:rPr>
              <a:t>xts-aes</a:t>
            </a:r>
            <a:r>
              <a:rPr lang="en-US" sz="800" dirty="0" smtClean="0">
                <a:solidFill>
                  <a:srgbClr val="263248"/>
                </a:solidFill>
                <a:latin typeface="Roboto Condensed" panose="020B0604020202020204" charset="0"/>
                <a:ea typeface="Roboto Condensed" panose="020B0604020202020204" charset="0"/>
              </a:rPr>
              <a:t> disk encryption algorithm and the security of </a:t>
            </a:r>
            <a:r>
              <a:rPr lang="en-US" sz="800" dirty="0" err="1" smtClean="0">
                <a:solidFill>
                  <a:srgbClr val="263248"/>
                </a:solidFill>
                <a:latin typeface="Roboto Condensed" panose="020B0604020202020204" charset="0"/>
                <a:ea typeface="Roboto Condensed" panose="020B0604020202020204" charset="0"/>
              </a:rPr>
              <a:t>ciphertext</a:t>
            </a:r>
            <a:r>
              <a:rPr lang="en-US" sz="800" dirty="0">
                <a:solidFill>
                  <a:srgbClr val="263248"/>
                </a:solidFill>
                <a:latin typeface="Roboto Condensed" panose="020B0604020202020204" charset="0"/>
                <a:ea typeface="Roboto Condensed" panose="020B0604020202020204" charset="0"/>
              </a:rPr>
              <a:t> </a:t>
            </a:r>
            <a:r>
              <a:rPr lang="en-US" sz="800" dirty="0" smtClean="0">
                <a:solidFill>
                  <a:srgbClr val="263248"/>
                </a:solidFill>
                <a:latin typeface="Roboto Condensed" panose="020B0604020202020204" charset="0"/>
                <a:ea typeface="Roboto Condensed" panose="020B0604020202020204" charset="0"/>
              </a:rPr>
              <a:t>stealing,” </a:t>
            </a:r>
            <a:r>
              <a:rPr lang="en-US" sz="800" dirty="0" err="1" smtClean="0">
                <a:solidFill>
                  <a:srgbClr val="263248"/>
                </a:solidFill>
                <a:latin typeface="Roboto Condensed" panose="020B0604020202020204" charset="0"/>
                <a:ea typeface="Roboto Condensed" panose="020B0604020202020204" charset="0"/>
              </a:rPr>
              <a:t>Cryptologia</a:t>
            </a:r>
            <a:r>
              <a:rPr lang="en-US" sz="800" dirty="0">
                <a:solidFill>
                  <a:srgbClr val="263248"/>
                </a:solidFill>
                <a:latin typeface="Roboto Condensed" panose="020B0604020202020204" charset="0"/>
                <a:ea typeface="Roboto Condensed" panose="020B0604020202020204" charset="0"/>
              </a:rPr>
              <a:t>, vol. 36, no. 1, pp. 70–79, </a:t>
            </a:r>
            <a:r>
              <a:rPr lang="en-US" sz="800" dirty="0" smtClean="0">
                <a:solidFill>
                  <a:srgbClr val="263248"/>
                </a:solidFill>
                <a:latin typeface="Roboto Condensed" panose="020B0604020202020204" charset="0"/>
                <a:ea typeface="Roboto Condensed" panose="020B0604020202020204" charset="0"/>
              </a:rPr>
              <a:t>2012.</a:t>
            </a:r>
          </a:p>
          <a:p>
            <a:pPr marL="228600" indent="-228600">
              <a:buFont typeface="+mj-lt"/>
              <a:buAutoNum type="arabicPeriod" startAt="9"/>
            </a:pPr>
            <a:endParaRPr lang="en-US" sz="800" dirty="0" smtClean="0">
              <a:solidFill>
                <a:srgbClr val="263248"/>
              </a:solidFill>
              <a:latin typeface="Roboto Condensed" panose="020B0604020202020204" charset="0"/>
              <a:ea typeface="Roboto Condensed" panose="020B0604020202020204" charset="0"/>
            </a:endParaRPr>
          </a:p>
          <a:p>
            <a:pPr marL="228600" indent="-228600">
              <a:buFont typeface="+mj-lt"/>
              <a:buAutoNum type="arabicPeriod" startAt="9"/>
            </a:pPr>
            <a:r>
              <a:rPr lang="en-US" sz="800" dirty="0" smtClean="0">
                <a:solidFill>
                  <a:srgbClr val="263248"/>
                </a:solidFill>
                <a:latin typeface="Roboto Condensed" panose="020B0604020202020204" charset="0"/>
                <a:ea typeface="Roboto Condensed" panose="020B0604020202020204" charset="0"/>
              </a:rPr>
              <a:t>L</a:t>
            </a:r>
            <a:r>
              <a:rPr lang="en-US" sz="800" dirty="0">
                <a:solidFill>
                  <a:srgbClr val="263248"/>
                </a:solidFill>
                <a:latin typeface="Roboto Condensed" panose="020B0604020202020204" charset="0"/>
                <a:ea typeface="Roboto Condensed" panose="020B0604020202020204" charset="0"/>
              </a:rPr>
              <a:t>. Martin, “</a:t>
            </a:r>
            <a:r>
              <a:rPr lang="en-US" sz="800" dirty="0" err="1">
                <a:solidFill>
                  <a:srgbClr val="263248"/>
                </a:solidFill>
                <a:latin typeface="Roboto Condensed" panose="020B0604020202020204" charset="0"/>
                <a:ea typeface="Roboto Condensed" panose="020B0604020202020204" charset="0"/>
              </a:rPr>
              <a:t>Xts</a:t>
            </a:r>
            <a:r>
              <a:rPr lang="en-US" sz="800" dirty="0">
                <a:solidFill>
                  <a:srgbClr val="263248"/>
                </a:solidFill>
                <a:latin typeface="Roboto Condensed" panose="020B0604020202020204" charset="0"/>
                <a:ea typeface="Roboto Condensed" panose="020B0604020202020204" charset="0"/>
              </a:rPr>
              <a:t>: A mode of </a:t>
            </a:r>
            <a:r>
              <a:rPr lang="en-US" sz="800" dirty="0" err="1">
                <a:solidFill>
                  <a:srgbClr val="263248"/>
                </a:solidFill>
                <a:latin typeface="Roboto Condensed" panose="020B0604020202020204" charset="0"/>
                <a:ea typeface="Roboto Condensed" panose="020B0604020202020204" charset="0"/>
              </a:rPr>
              <a:t>aes</a:t>
            </a:r>
            <a:r>
              <a:rPr lang="en-US" sz="800" dirty="0">
                <a:solidFill>
                  <a:srgbClr val="263248"/>
                </a:solidFill>
                <a:latin typeface="Roboto Condensed" panose="020B0604020202020204" charset="0"/>
                <a:ea typeface="Roboto Condensed" panose="020B0604020202020204" charset="0"/>
              </a:rPr>
              <a:t> for encrypting hard </a:t>
            </a:r>
            <a:r>
              <a:rPr lang="en-US" sz="800" dirty="0" err="1">
                <a:solidFill>
                  <a:srgbClr val="263248"/>
                </a:solidFill>
                <a:latin typeface="Roboto Condensed" panose="020B0604020202020204" charset="0"/>
                <a:ea typeface="Roboto Condensed" panose="020B0604020202020204" charset="0"/>
              </a:rPr>
              <a:t>disks,”IEEE</a:t>
            </a:r>
            <a:r>
              <a:rPr lang="en-US" sz="800" dirty="0">
                <a:solidFill>
                  <a:srgbClr val="263248"/>
                </a:solidFill>
                <a:latin typeface="Roboto Condensed" panose="020B0604020202020204" charset="0"/>
                <a:ea typeface="Roboto Condensed" panose="020B0604020202020204" charset="0"/>
              </a:rPr>
              <a:t> Security&amp; Privacy, vol. 8, no. 3, pp. 68–69, 2010.</a:t>
            </a:r>
          </a:p>
        </p:txBody>
      </p:sp>
      <p:pic>
        <p:nvPicPr>
          <p:cNvPr id="8" name="Picture 7"/>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5161300" y="1858845"/>
            <a:ext cx="3200400" cy="1828800"/>
          </a:xfrm>
          <a:prstGeom prst="rect">
            <a:avLst/>
          </a:prstGeom>
        </p:spPr>
      </p:pic>
      <p:sp>
        <p:nvSpPr>
          <p:cNvPr id="9" name="Text Placeholder 2"/>
          <p:cNvSpPr>
            <a:spLocks noGrp="1"/>
          </p:cNvSpPr>
          <p:nvPr>
            <p:ph type="body" idx="1"/>
          </p:nvPr>
        </p:nvSpPr>
        <p:spPr>
          <a:xfrm>
            <a:off x="414669" y="1619535"/>
            <a:ext cx="4320364" cy="1995536"/>
          </a:xfrm>
        </p:spPr>
        <p:txBody>
          <a:bodyPr/>
          <a:lstStyle/>
          <a:p>
            <a:pPr marL="339725" indent="-238125" algn="just">
              <a:buClrTx/>
              <a:buSzPct val="100000"/>
            </a:pPr>
            <a:r>
              <a:rPr lang="en-US" sz="1000" dirty="0"/>
              <a:t>All the popular disk encryption processes use AES-XTS mode of encryption </a:t>
            </a:r>
            <a:r>
              <a:rPr lang="en-US" sz="1000" dirty="0" smtClean="0"/>
              <a:t>[</a:t>
            </a:r>
            <a:r>
              <a:rPr lang="en-US" sz="1000" dirty="0"/>
              <a:t>9</a:t>
            </a:r>
            <a:r>
              <a:rPr lang="en-US" sz="1000" dirty="0" smtClean="0"/>
              <a:t>, 10] </a:t>
            </a:r>
            <a:r>
              <a:rPr lang="en-US" sz="1000" dirty="0"/>
              <a:t>for their operations</a:t>
            </a:r>
            <a:r>
              <a:rPr lang="en-US" sz="1000" dirty="0" smtClean="0"/>
              <a:t>.</a:t>
            </a:r>
          </a:p>
          <a:p>
            <a:pPr marL="339725" indent="-238125" algn="just">
              <a:buClrTx/>
              <a:buSzPct val="100000"/>
            </a:pPr>
            <a:endParaRPr lang="en-US" sz="500" dirty="0"/>
          </a:p>
          <a:p>
            <a:pPr marL="339725" indent="-238125" algn="just">
              <a:buClrTx/>
              <a:buSzPct val="100000"/>
            </a:pPr>
            <a:r>
              <a:rPr lang="en-US" sz="1000" dirty="0">
                <a:latin typeface="Roboto Condensed" panose="020B0604020202020204" charset="0"/>
                <a:ea typeface="Roboto Condensed" panose="020B0604020202020204" charset="0"/>
              </a:rPr>
              <a:t>We template the operation of a disk encryption process, and check for whether the suspicious program is a disk encryption process or not. </a:t>
            </a:r>
          </a:p>
          <a:p>
            <a:pPr marL="339725" indent="-238125" algn="just">
              <a:buClrTx/>
              <a:buSzPct val="100000"/>
            </a:pPr>
            <a:endParaRPr lang="en-US" sz="500" dirty="0" smtClean="0">
              <a:latin typeface="Roboto Condensed" panose="020B0604020202020204" charset="0"/>
              <a:ea typeface="Roboto Condensed" panose="020B0604020202020204" charset="0"/>
            </a:endParaRPr>
          </a:p>
          <a:p>
            <a:pPr marL="339725" indent="-238125" algn="just">
              <a:buClrTx/>
              <a:buSzPct val="100000"/>
            </a:pPr>
            <a:r>
              <a:rPr lang="en-US" sz="1000" dirty="0" smtClean="0">
                <a:latin typeface="Roboto Condensed" panose="020B0604020202020204" charset="0"/>
                <a:ea typeface="Roboto Condensed" panose="020B0604020202020204" charset="0"/>
              </a:rPr>
              <a:t>We </a:t>
            </a:r>
            <a:r>
              <a:rPr lang="en-US" sz="1000" dirty="0">
                <a:latin typeface="Roboto Condensed" panose="020B0604020202020204" charset="0"/>
                <a:ea typeface="Roboto Condensed" panose="020B0604020202020204" charset="0"/>
              </a:rPr>
              <a:t>calculate cumulative correlation over time for the suspicious process</a:t>
            </a:r>
            <a:r>
              <a:rPr lang="en-US" sz="1000" dirty="0" smtClean="0">
                <a:latin typeface="Roboto Condensed" panose="020B0604020202020204" charset="0"/>
                <a:ea typeface="Roboto Condensed" panose="020B0604020202020204" charset="0"/>
              </a:rPr>
              <a:t>.</a:t>
            </a:r>
          </a:p>
          <a:p>
            <a:pPr marL="339725" indent="-238125" algn="just">
              <a:buClrTx/>
              <a:buSzPct val="100000"/>
            </a:pPr>
            <a:endParaRPr lang="en-US" sz="500" dirty="0" smtClean="0">
              <a:latin typeface="Roboto Condensed" panose="020B0604020202020204" charset="0"/>
              <a:ea typeface="Roboto Condensed" panose="020B0604020202020204" charset="0"/>
            </a:endParaRPr>
          </a:p>
          <a:p>
            <a:pPr marL="339725" indent="-238125" algn="just">
              <a:buClrTx/>
              <a:buSzPct val="100000"/>
            </a:pPr>
            <a:r>
              <a:rPr lang="en-US" sz="1000" dirty="0" smtClean="0">
                <a:latin typeface="Roboto Condensed" panose="020B0604020202020204" charset="0"/>
                <a:ea typeface="Roboto Condensed" panose="020B0604020202020204" charset="0"/>
              </a:rPr>
              <a:t>If </a:t>
            </a:r>
            <a:r>
              <a:rPr lang="en-US" sz="1000" dirty="0">
                <a:latin typeface="Roboto Condensed" panose="020B0604020202020204" charset="0"/>
                <a:ea typeface="Roboto Condensed" panose="020B0604020202020204" charset="0"/>
              </a:rPr>
              <a:t>the correlation is high for a successive interval of time, we conclude that the process is a disk encryption process</a:t>
            </a:r>
            <a:r>
              <a:rPr lang="en-US" sz="1000" dirty="0" smtClean="0">
                <a:latin typeface="Roboto Condensed" panose="020B0604020202020204" charset="0"/>
                <a:ea typeface="Roboto Condensed" panose="020B0604020202020204" charset="0"/>
              </a:rPr>
              <a:t>.</a:t>
            </a:r>
            <a:endParaRPr lang="en-US" sz="1000" dirty="0">
              <a:latin typeface="Roboto Condensed" panose="020B0604020202020204" charset="0"/>
              <a:ea typeface="Roboto Condensed" panose="020B0604020202020204" charset="0"/>
            </a:endParaRPr>
          </a:p>
        </p:txBody>
      </p:sp>
      <p:sp>
        <p:nvSpPr>
          <p:cNvPr id="10" name="Text Box 5"/>
          <p:cNvSpPr txBox="1"/>
          <p:nvPr/>
        </p:nvSpPr>
        <p:spPr>
          <a:xfrm>
            <a:off x="627517" y="3615851"/>
            <a:ext cx="3894667" cy="400110"/>
          </a:xfrm>
          <a:prstGeom prst="rect">
            <a:avLst/>
          </a:prstGeom>
          <a:solidFill>
            <a:srgbClr val="FF9800"/>
          </a:solidFill>
          <a:ln>
            <a:solidFill>
              <a:srgbClr val="C7D3E6"/>
            </a:solid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000" dirty="0" smtClean="0">
                <a:solidFill>
                  <a:schemeClr val="bg1"/>
                </a:solidFill>
                <a:latin typeface="Roboto Condensed" panose="020B0604020202020204" charset="0"/>
                <a:ea typeface="Roboto Condensed" panose="020B0604020202020204" charset="0"/>
                <a:sym typeface="+mn-ea"/>
              </a:rPr>
              <a:t>What about Ransomwares having disk encryption as a subroutine? </a:t>
            </a:r>
            <a:r>
              <a:rPr lang="en-US" sz="1000" b="1" dirty="0" smtClean="0">
                <a:solidFill>
                  <a:srgbClr val="3F5378"/>
                </a:solidFill>
                <a:latin typeface="Roboto Condensed" panose="020B0604020202020204" charset="0"/>
                <a:ea typeface="Roboto Condensed" panose="020B0604020202020204" charset="0"/>
                <a:sym typeface="+mn-ea"/>
              </a:rPr>
              <a:t>(MAMBA Ransomware)</a:t>
            </a:r>
            <a:endParaRPr lang="en-US" sz="1000" b="1" dirty="0">
              <a:solidFill>
                <a:srgbClr val="3F5378"/>
              </a:solidFill>
              <a:latin typeface="Roboto Condensed" panose="020B0604020202020204" charset="0"/>
              <a:ea typeface="Roboto Condensed" panose="020B0604020202020204" charset="0"/>
              <a:sym typeface="+mn-ea"/>
            </a:endParaRPr>
          </a:p>
        </p:txBody>
      </p:sp>
      <p:sp>
        <p:nvSpPr>
          <p:cNvPr id="11" name="Text Box 5"/>
          <p:cNvSpPr txBox="1"/>
          <p:nvPr/>
        </p:nvSpPr>
        <p:spPr>
          <a:xfrm>
            <a:off x="288850" y="4029228"/>
            <a:ext cx="4571999" cy="400110"/>
          </a:xfrm>
          <a:prstGeom prst="rect">
            <a:avLst/>
          </a:prstGeom>
          <a:solidFill>
            <a:srgbClr val="3F5378"/>
          </a:solidFill>
          <a:ln>
            <a:solidFill>
              <a:srgbClr val="C7D3E6"/>
            </a:solid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GB" sz="1000" dirty="0">
                <a:solidFill>
                  <a:schemeClr val="bg1"/>
                </a:solidFill>
                <a:latin typeface="Roboto Condensed" panose="020B0604020202020204" charset="0"/>
                <a:ea typeface="Roboto Condensed" panose="020B0604020202020204" charset="0"/>
                <a:sym typeface="+mn-ea"/>
              </a:rPr>
              <a:t>We temporary suspend the disk encryption program and wait for a </a:t>
            </a:r>
            <a:r>
              <a:rPr lang="en-GB" sz="1000" b="1" dirty="0">
                <a:solidFill>
                  <a:srgbClr val="FF9800"/>
                </a:solidFill>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confirmation from the user</a:t>
            </a:r>
            <a:r>
              <a:rPr lang="en-GB" sz="1000" dirty="0">
                <a:solidFill>
                  <a:schemeClr val="bg1"/>
                </a:solidFill>
                <a:latin typeface="Roboto Condensed" panose="020B0604020202020204" charset="0"/>
                <a:ea typeface="Roboto Condensed" panose="020B0604020202020204" charset="0"/>
                <a:sym typeface="+mn-ea"/>
              </a:rPr>
              <a:t> whether the suspected program is actually launched by the user.</a:t>
            </a:r>
            <a:endParaRPr lang="en-US" sz="1000" b="1" dirty="0">
              <a:solidFill>
                <a:schemeClr val="bg1"/>
              </a:solidFill>
              <a:latin typeface="Roboto Condensed" panose="020B0604020202020204" charset="0"/>
              <a:ea typeface="Roboto Condensed" panose="020B0604020202020204" charset="0"/>
              <a:sym typeface="+mn-ea"/>
            </a:endParaRPr>
          </a:p>
        </p:txBody>
      </p:sp>
    </p:spTree>
    <p:extLst>
      <p:ext uri="{BB962C8B-B14F-4D97-AF65-F5344CB8AC3E}">
        <p14:creationId xmlns:p14="http://schemas.microsoft.com/office/powerpoint/2010/main" val="2629808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18</a:t>
            </a:r>
            <a:endParaRPr dirty="0">
              <a:latin typeface="Roboto Condensed" panose="020B0604020202020204" charset="0"/>
              <a:ea typeface="Roboto Condensed" panose="020B0604020202020204" charset="0"/>
            </a:endParaRPr>
          </a:p>
        </p:txBody>
      </p:sp>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39895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18</a:t>
            </a:r>
            <a:endParaRPr dirty="0">
              <a:latin typeface="Roboto Condensed" panose="020B0604020202020204" charset="0"/>
              <a:ea typeface="Roboto Condensed" panose="020B0604020202020204" charset="0"/>
            </a:endParaRPr>
          </a:p>
        </p:txBody>
      </p:sp>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Offline Phase</a:t>
            </a:r>
            <a:endParaRPr lang="en-US" sz="2400" b="1" dirty="0">
              <a:solidFill>
                <a:srgbClr val="263248"/>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3992189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18</a:t>
            </a:r>
            <a:endParaRPr dirty="0">
              <a:latin typeface="Roboto Condensed" panose="020B0604020202020204" charset="0"/>
              <a:ea typeface="Roboto Condensed" panose="020B0604020202020204" charset="0"/>
            </a:endParaRPr>
          </a:p>
        </p:txBody>
      </p:sp>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cxnSp>
        <p:nvCxnSpPr>
          <p:cNvPr id="12" name="Straight Arrow Connector 11"/>
          <p:cNvCxnSpPr>
            <a:endCxn id="11" idx="1"/>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Offline Phase</a:t>
            </a:r>
            <a:endParaRPr lang="en-US" sz="2400" b="1" dirty="0">
              <a:solidFill>
                <a:srgbClr val="263248"/>
              </a:solidFill>
              <a:latin typeface="Roboto Condensed" panose="020B0604020202020204" charset="0"/>
              <a:ea typeface="Roboto Condensed" panose="020B0604020202020204" charset="0"/>
            </a:endParaRPr>
          </a:p>
        </p:txBody>
      </p:sp>
      <p:sp>
        <p:nvSpPr>
          <p:cNvPr id="90" name="TextBox 89"/>
          <p:cNvSpPr txBox="1"/>
          <p:nvPr/>
        </p:nvSpPr>
        <p:spPr>
          <a:xfrm>
            <a:off x="2225121" y="205331"/>
            <a:ext cx="1207382" cy="246221"/>
          </a:xfrm>
          <a:prstGeom prst="rect">
            <a:avLst/>
          </a:prstGeom>
          <a:noFill/>
        </p:spPr>
        <p:txBody>
          <a:bodyPr wrap="none" rtlCol="0">
            <a:spAutoFit/>
          </a:bodyPr>
          <a:lstStyle/>
          <a:p>
            <a:r>
              <a:rPr lang="en-US" sz="1000" b="1" dirty="0" smtClean="0">
                <a:solidFill>
                  <a:srgbClr val="263248"/>
                </a:solidFill>
                <a:latin typeface="Roboto Condensed" panose="020B0604020202020204" charset="0"/>
                <a:ea typeface="Roboto Condensed" panose="020B0604020202020204" charset="0"/>
              </a:rPr>
              <a:t>Normal Observation</a:t>
            </a:r>
            <a:endParaRPr lang="en-US" sz="1000" b="1" dirty="0">
              <a:solidFill>
                <a:srgbClr val="263248"/>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1561772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18</a:t>
            </a:r>
            <a:endParaRPr dirty="0">
              <a:latin typeface="Roboto Condensed" panose="020B0604020202020204" charset="0"/>
              <a:ea typeface="Roboto Condensed" panose="020B0604020202020204" charset="0"/>
            </a:endParaRPr>
          </a:p>
        </p:txBody>
      </p:sp>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cxnSp>
        <p:nvCxnSpPr>
          <p:cNvPr id="12" name="Straight Arrow Connector 11"/>
          <p:cNvCxnSpPr>
            <a:endCxn id="11" idx="1"/>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Offline Phase</a:t>
            </a:r>
            <a:endParaRPr lang="en-US" sz="2400" b="1" dirty="0">
              <a:solidFill>
                <a:srgbClr val="263248"/>
              </a:solidFill>
              <a:latin typeface="Roboto Condensed" panose="020B0604020202020204" charset="0"/>
              <a:ea typeface="Roboto Condensed" panose="020B0604020202020204" charset="0"/>
            </a:endParaRPr>
          </a:p>
        </p:txBody>
      </p:sp>
      <p:sp>
        <p:nvSpPr>
          <p:cNvPr id="90" name="TextBox 89"/>
          <p:cNvSpPr txBox="1"/>
          <p:nvPr/>
        </p:nvSpPr>
        <p:spPr>
          <a:xfrm>
            <a:off x="2225121" y="205331"/>
            <a:ext cx="1207382" cy="246221"/>
          </a:xfrm>
          <a:prstGeom prst="rect">
            <a:avLst/>
          </a:prstGeom>
          <a:noFill/>
        </p:spPr>
        <p:txBody>
          <a:bodyPr wrap="none" rtlCol="0">
            <a:spAutoFit/>
          </a:bodyPr>
          <a:lstStyle/>
          <a:p>
            <a:r>
              <a:rPr lang="en-US" sz="1000" b="1" dirty="0" smtClean="0">
                <a:solidFill>
                  <a:srgbClr val="263248"/>
                </a:solidFill>
                <a:latin typeface="Roboto Condensed" panose="020B0604020202020204" charset="0"/>
                <a:ea typeface="Roboto Condensed" panose="020B0604020202020204" charset="0"/>
              </a:rPr>
              <a:t>Normal Observation</a:t>
            </a:r>
            <a:endParaRPr lang="en-US" sz="1000" b="1" dirty="0">
              <a:solidFill>
                <a:srgbClr val="263248"/>
              </a:solidFill>
              <a:latin typeface="Roboto Condensed" panose="020B0604020202020204" charset="0"/>
              <a:ea typeface="Roboto Condensed" panose="020B0604020202020204" charset="0"/>
            </a:endParaRPr>
          </a:p>
        </p:txBody>
      </p:sp>
      <p:cxnSp>
        <p:nvCxnSpPr>
          <p:cNvPr id="13" name="Straight Arrow Connector 12"/>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cxnSp>
        <p:nvCxnSpPr>
          <p:cNvPr id="44" name="Straight Arrow Connector 43"/>
          <p:cNvCxnSpPr>
            <a:endCxn id="43" idx="0"/>
          </p:cNvCxnSpPr>
          <p:nvPr/>
        </p:nvCxnSpPr>
        <p:spPr>
          <a:xfrm>
            <a:off x="4179165" y="862184"/>
            <a:ext cx="4843" cy="713611"/>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5998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18</a:t>
            </a:r>
            <a:endParaRPr dirty="0">
              <a:latin typeface="Roboto Condensed" panose="020B0604020202020204" charset="0"/>
              <a:ea typeface="Roboto Condensed" panose="020B0604020202020204" charset="0"/>
            </a:endParaRPr>
          </a:p>
        </p:txBody>
      </p:sp>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cxnSp>
        <p:nvCxnSpPr>
          <p:cNvPr id="12" name="Straight Arrow Connector 11"/>
          <p:cNvCxnSpPr>
            <a:endCxn id="11" idx="1"/>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Offline Phase</a:t>
            </a:r>
            <a:endParaRPr lang="en-US" sz="2400" b="1" dirty="0">
              <a:solidFill>
                <a:srgbClr val="263248"/>
              </a:solidFill>
              <a:latin typeface="Roboto Condensed" panose="020B0604020202020204" charset="0"/>
              <a:ea typeface="Roboto Condensed" panose="020B0604020202020204" charset="0"/>
            </a:endParaRPr>
          </a:p>
        </p:txBody>
      </p:sp>
      <p:sp>
        <p:nvSpPr>
          <p:cNvPr id="90" name="TextBox 89"/>
          <p:cNvSpPr txBox="1"/>
          <p:nvPr/>
        </p:nvSpPr>
        <p:spPr>
          <a:xfrm>
            <a:off x="2225121" y="205331"/>
            <a:ext cx="1207382" cy="246221"/>
          </a:xfrm>
          <a:prstGeom prst="rect">
            <a:avLst/>
          </a:prstGeom>
          <a:noFill/>
        </p:spPr>
        <p:txBody>
          <a:bodyPr wrap="none" rtlCol="0">
            <a:spAutoFit/>
          </a:bodyPr>
          <a:lstStyle/>
          <a:p>
            <a:r>
              <a:rPr lang="en-US" sz="1000" b="1" dirty="0" smtClean="0">
                <a:solidFill>
                  <a:srgbClr val="263248"/>
                </a:solidFill>
                <a:latin typeface="Roboto Condensed" panose="020B0604020202020204" charset="0"/>
                <a:ea typeface="Roboto Condensed" panose="020B0604020202020204" charset="0"/>
              </a:rPr>
              <a:t>Normal Observation</a:t>
            </a:r>
            <a:endParaRPr lang="en-US" sz="1000" b="1" dirty="0">
              <a:solidFill>
                <a:srgbClr val="263248"/>
              </a:solidFill>
              <a:latin typeface="Roboto Condensed" panose="020B0604020202020204" charset="0"/>
              <a:ea typeface="Roboto Condensed" panose="020B0604020202020204" charset="0"/>
            </a:endParaRPr>
          </a:p>
        </p:txBody>
      </p:sp>
      <p:cxnSp>
        <p:nvCxnSpPr>
          <p:cNvPr id="13" name="Straight Arrow Connector 12"/>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cxnSp>
        <p:nvCxnSpPr>
          <p:cNvPr id="44" name="Straight Arrow Connector 43"/>
          <p:cNvCxnSpPr>
            <a:endCxn id="43" idx="0"/>
          </p:cNvCxnSpPr>
          <p:nvPr/>
        </p:nvCxnSpPr>
        <p:spPr>
          <a:xfrm>
            <a:off x="4179165" y="862184"/>
            <a:ext cx="4843" cy="713611"/>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cxnSp>
        <p:nvCxnSpPr>
          <p:cNvPr id="74" name="Straight Arrow Connector 73"/>
          <p:cNvCxnSpPr/>
          <p:nvPr/>
        </p:nvCxnSpPr>
        <p:spPr>
          <a:xfrm flipH="1">
            <a:off x="4173924" y="1951914"/>
            <a:ext cx="9893" cy="381455"/>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112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18</a:t>
            </a:r>
            <a:endParaRPr dirty="0">
              <a:latin typeface="Roboto Condensed" panose="020B0604020202020204" charset="0"/>
              <a:ea typeface="Roboto Condensed" panose="020B0604020202020204" charset="0"/>
            </a:endParaRPr>
          </a:p>
        </p:txBody>
      </p:sp>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Offline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5" name="TextBox 74"/>
          <p:cNvSpPr txBox="1"/>
          <p:nvPr/>
        </p:nvSpPr>
        <p:spPr>
          <a:xfrm>
            <a:off x="2332469" y="203025"/>
            <a:ext cx="984565"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Disk Encryption</a:t>
            </a:r>
            <a:endParaRPr lang="en-US" sz="1000" b="1" dirty="0">
              <a:solidFill>
                <a:srgbClr val="263248"/>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3111216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18</a:t>
            </a:r>
            <a:endParaRPr dirty="0">
              <a:latin typeface="Roboto Condensed" panose="020B0604020202020204" charset="0"/>
              <a:ea typeface="Roboto Condensed" panose="020B0604020202020204" charset="0"/>
            </a:endParaRPr>
          </a:p>
        </p:txBody>
      </p:sp>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Offline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5" name="TextBox 74"/>
          <p:cNvSpPr txBox="1"/>
          <p:nvPr/>
        </p:nvSpPr>
        <p:spPr>
          <a:xfrm>
            <a:off x="2332469" y="203025"/>
            <a:ext cx="984565"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Disk Encryption</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6989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18</a:t>
            </a:r>
            <a:endParaRPr dirty="0">
              <a:latin typeface="Roboto Condensed" panose="020B0604020202020204" charset="0"/>
              <a:ea typeface="Roboto Condensed" panose="020B0604020202020204" charset="0"/>
            </a:endParaRPr>
          </a:p>
        </p:txBody>
      </p:sp>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Offline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5" name="TextBox 74"/>
          <p:cNvSpPr txBox="1"/>
          <p:nvPr/>
        </p:nvSpPr>
        <p:spPr>
          <a:xfrm>
            <a:off x="2332469" y="203025"/>
            <a:ext cx="984565"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Disk Encryption</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2091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18</a:t>
            </a:r>
            <a:endParaRPr dirty="0">
              <a:latin typeface="Roboto Condensed" panose="020B0604020202020204" charset="0"/>
              <a:ea typeface="Roboto Condensed" panose="020B0604020202020204" charset="0"/>
            </a:endParaRPr>
          </a:p>
        </p:txBody>
      </p:sp>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Offline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5" name="TextBox 74"/>
          <p:cNvSpPr txBox="1"/>
          <p:nvPr/>
        </p:nvSpPr>
        <p:spPr>
          <a:xfrm>
            <a:off x="2332469" y="203025"/>
            <a:ext cx="984565"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Disk Encryption</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cxnSp>
        <p:nvCxnSpPr>
          <p:cNvPr id="78" name="Elbow Connector 77"/>
          <p:cNvCxnSpPr/>
          <p:nvPr/>
        </p:nvCxnSpPr>
        <p:spPr>
          <a:xfrm rot="16200000" flipH="1">
            <a:off x="5227671" y="1768552"/>
            <a:ext cx="3040750" cy="861852"/>
          </a:xfrm>
          <a:prstGeom prst="bentConnector3">
            <a:avLst>
              <a:gd name="adj1" fmla="val 347"/>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8760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a:t>1</a:t>
            </a:r>
          </a:p>
        </p:txBody>
      </p:sp>
      <p:sp>
        <p:nvSpPr>
          <p:cNvPr id="14"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Recent News</a:t>
            </a:r>
            <a:endParaRPr lang="en-US" dirty="0">
              <a:solidFill>
                <a:schemeClr val="bg1"/>
              </a:solidFill>
              <a:latin typeface="Roboto Condensed" panose="020B0604020202020204" charset="0"/>
              <a:ea typeface="Roboto Condensed" panose="020B0604020202020204" charset="0"/>
            </a:endParaRPr>
          </a:p>
        </p:txBody>
      </p:sp>
      <p:sp>
        <p:nvSpPr>
          <p:cNvPr id="15" name="TextBox 14"/>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pic>
        <p:nvPicPr>
          <p:cNvPr id="6" name="Picture 5"/>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396950" y="994867"/>
            <a:ext cx="2743200" cy="2743200"/>
          </a:xfrm>
          <a:prstGeom prst="rect">
            <a:avLst/>
          </a:prstGeom>
        </p:spPr>
      </p:pic>
      <p:pic>
        <p:nvPicPr>
          <p:cNvPr id="2" name="Picture 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3279254" y="994867"/>
            <a:ext cx="2743200" cy="2743200"/>
          </a:xfrm>
          <a:prstGeom prst="rect">
            <a:avLst/>
          </a:prstGeom>
        </p:spPr>
      </p:pic>
      <p:pic>
        <p:nvPicPr>
          <p:cNvPr id="4" name="Picture 3"/>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6161558" y="994867"/>
            <a:ext cx="2743200" cy="2743200"/>
          </a:xfrm>
          <a:prstGeom prst="rect">
            <a:avLst/>
          </a:prstGeom>
        </p:spPr>
      </p:pic>
      <p:pic>
        <p:nvPicPr>
          <p:cNvPr id="5" name="Picture 4"/>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536054" y="1382573"/>
            <a:ext cx="2743200" cy="2743200"/>
          </a:xfrm>
          <a:prstGeom prst="rect">
            <a:avLst/>
          </a:prstGeom>
        </p:spPr>
      </p:pic>
      <p:pic>
        <p:nvPicPr>
          <p:cNvPr id="7" name="Picture 6"/>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3418358" y="1382573"/>
            <a:ext cx="2743200" cy="2743200"/>
          </a:xfrm>
          <a:prstGeom prst="rect">
            <a:avLst/>
          </a:prstGeom>
        </p:spPr>
      </p:pic>
      <p:pic>
        <p:nvPicPr>
          <p:cNvPr id="8" name="Picture 7"/>
          <p:cNvPicPr preferRelativeResize="0">
            <a:picLocks/>
          </p:cNvPicPr>
          <p:nvPr/>
        </p:nvPicPr>
        <p:blipFill>
          <a:blip r:embed="rId7">
            <a:extLst>
              <a:ext uri="{28A0092B-C50C-407E-A947-70E740481C1C}">
                <a14:useLocalDpi xmlns:a14="http://schemas.microsoft.com/office/drawing/2010/main" val="0"/>
              </a:ext>
            </a:extLst>
          </a:blip>
          <a:stretch>
            <a:fillRect/>
          </a:stretch>
        </p:blipFill>
        <p:spPr>
          <a:xfrm>
            <a:off x="6300662" y="1382573"/>
            <a:ext cx="2743200" cy="2743200"/>
          </a:xfrm>
          <a:prstGeom prst="rect">
            <a:avLst/>
          </a:prstGeom>
        </p:spPr>
      </p:pic>
      <p:pic>
        <p:nvPicPr>
          <p:cNvPr id="9" name="Picture 8"/>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1318335" y="1496245"/>
            <a:ext cx="2743200" cy="2743200"/>
          </a:xfrm>
          <a:prstGeom prst="rect">
            <a:avLst/>
          </a:prstGeom>
        </p:spPr>
      </p:pic>
    </p:spTree>
    <p:extLst>
      <p:ext uri="{BB962C8B-B14F-4D97-AF65-F5344CB8AC3E}">
        <p14:creationId xmlns:p14="http://schemas.microsoft.com/office/powerpoint/2010/main" val="1461994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18</a:t>
            </a:r>
            <a:endParaRPr dirty="0">
              <a:latin typeface="Roboto Condensed" panose="020B0604020202020204" charset="0"/>
              <a:ea typeface="Roboto Condensed" panose="020B0604020202020204" charset="0"/>
            </a:endParaRPr>
          </a:p>
        </p:txBody>
      </p:sp>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Online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1667549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18</a:t>
            </a:r>
            <a:endParaRPr dirty="0">
              <a:latin typeface="Roboto Condensed" panose="020B0604020202020204" charset="0"/>
              <a:ea typeface="Roboto Condensed" panose="020B0604020202020204" charset="0"/>
            </a:endParaRPr>
          </a:p>
        </p:txBody>
      </p:sp>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Online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sp>
        <p:nvSpPr>
          <p:cNvPr id="79" name="TextBox 78"/>
          <p:cNvSpPr txBox="1"/>
          <p:nvPr/>
        </p:nvSpPr>
        <p:spPr>
          <a:xfrm>
            <a:off x="2275563" y="203025"/>
            <a:ext cx="1098379"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Unknown Process</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107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18</a:t>
            </a:r>
            <a:endParaRPr dirty="0">
              <a:latin typeface="Roboto Condensed" panose="020B0604020202020204" charset="0"/>
              <a:ea typeface="Roboto Condensed" panose="020B0604020202020204" charset="0"/>
            </a:endParaRPr>
          </a:p>
        </p:txBody>
      </p:sp>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Online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sp>
        <p:nvSpPr>
          <p:cNvPr id="79" name="TextBox 78"/>
          <p:cNvSpPr txBox="1"/>
          <p:nvPr/>
        </p:nvSpPr>
        <p:spPr>
          <a:xfrm>
            <a:off x="2275563" y="203025"/>
            <a:ext cx="1098379"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Unknown Process</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0617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18</a:t>
            </a:r>
            <a:endParaRPr dirty="0">
              <a:latin typeface="Roboto Condensed" panose="020B0604020202020204" charset="0"/>
              <a:ea typeface="Roboto Condensed" panose="020B0604020202020204" charset="0"/>
            </a:endParaRPr>
          </a:p>
        </p:txBody>
      </p:sp>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Online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sp>
        <p:nvSpPr>
          <p:cNvPr id="79" name="TextBox 78"/>
          <p:cNvSpPr txBox="1"/>
          <p:nvPr/>
        </p:nvSpPr>
        <p:spPr>
          <a:xfrm>
            <a:off x="2275563" y="203025"/>
            <a:ext cx="1098379"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Unknown Process</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Diamond 77"/>
              <p:cNvSpPr/>
              <p:nvPr/>
            </p:nvSpPr>
            <p:spPr>
              <a:xfrm>
                <a:off x="5468276" y="1912856"/>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Sub>
                    </m:oMath>
                  </m:oMathPara>
                </a14:m>
                <a:endParaRPr lang="en-US" sz="1000" dirty="0">
                  <a:latin typeface="Roboto Condensed" panose="020B0604020202020204" charset="0"/>
                  <a:ea typeface="Roboto Condensed" panose="020B0604020202020204" charset="0"/>
                </a:endParaRPr>
              </a:p>
            </p:txBody>
          </p:sp>
        </mc:Choice>
        <mc:Fallback xmlns="">
          <p:sp>
            <p:nvSpPr>
              <p:cNvPr id="78" name="Diamond 77"/>
              <p:cNvSpPr>
                <a:spLocks noRot="1" noChangeAspect="1" noMove="1" noResize="1" noEditPoints="1" noAdjustHandles="1" noChangeArrowheads="1" noChangeShapeType="1" noTextEdit="1"/>
              </p:cNvSpPr>
              <p:nvPr/>
            </p:nvSpPr>
            <p:spPr>
              <a:xfrm>
                <a:off x="5468276" y="1912856"/>
                <a:ext cx="954853" cy="821102"/>
              </a:xfrm>
              <a:prstGeom prst="diamond">
                <a:avLst/>
              </a:prstGeom>
              <a:blipFill>
                <a:blip r:embed="rId3"/>
                <a:stretch>
                  <a:fillRect/>
                </a:stretch>
              </a:blipFill>
              <a:ln>
                <a:solidFill>
                  <a:srgbClr val="C7D3E6"/>
                </a:solidFill>
              </a:ln>
            </p:spPr>
            <p:txBody>
              <a:bodyPr/>
              <a:lstStyle/>
              <a:p>
                <a:r>
                  <a:rPr lang="en-US">
                    <a:noFill/>
                  </a:rPr>
                  <a:t> </a:t>
                </a:r>
              </a:p>
            </p:txBody>
          </p:sp>
        </mc:Fallback>
      </mc:AlternateContent>
      <p:cxnSp>
        <p:nvCxnSpPr>
          <p:cNvPr id="80" name="Straight Arrow Connector 79"/>
          <p:cNvCxnSpPr/>
          <p:nvPr/>
        </p:nvCxnSpPr>
        <p:spPr>
          <a:xfrm flipH="1">
            <a:off x="5945703" y="1194277"/>
            <a:ext cx="2032" cy="718579"/>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4907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18</a:t>
            </a:r>
            <a:endParaRPr dirty="0">
              <a:latin typeface="Roboto Condensed" panose="020B0604020202020204" charset="0"/>
              <a:ea typeface="Roboto Condensed" panose="020B0604020202020204" charset="0"/>
            </a:endParaRPr>
          </a:p>
        </p:txBody>
      </p:sp>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Online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sp>
        <p:nvSpPr>
          <p:cNvPr id="79" name="TextBox 78"/>
          <p:cNvSpPr txBox="1"/>
          <p:nvPr/>
        </p:nvSpPr>
        <p:spPr>
          <a:xfrm>
            <a:off x="2275563" y="203025"/>
            <a:ext cx="1098379"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Unknown Process</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Diamond 77"/>
              <p:cNvSpPr/>
              <p:nvPr/>
            </p:nvSpPr>
            <p:spPr>
              <a:xfrm>
                <a:off x="5468276" y="1912856"/>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Sub>
                    </m:oMath>
                  </m:oMathPara>
                </a14:m>
                <a:endParaRPr lang="en-US" sz="1000" dirty="0">
                  <a:latin typeface="Roboto Condensed" panose="020B0604020202020204" charset="0"/>
                  <a:ea typeface="Roboto Condensed" panose="020B0604020202020204" charset="0"/>
                </a:endParaRPr>
              </a:p>
            </p:txBody>
          </p:sp>
        </mc:Choice>
        <mc:Fallback xmlns="">
          <p:sp>
            <p:nvSpPr>
              <p:cNvPr id="78" name="Diamond 77"/>
              <p:cNvSpPr>
                <a:spLocks noRot="1" noChangeAspect="1" noMove="1" noResize="1" noEditPoints="1" noAdjustHandles="1" noChangeArrowheads="1" noChangeShapeType="1" noTextEdit="1"/>
              </p:cNvSpPr>
              <p:nvPr/>
            </p:nvSpPr>
            <p:spPr>
              <a:xfrm>
                <a:off x="5468276" y="1912856"/>
                <a:ext cx="954853" cy="821102"/>
              </a:xfrm>
              <a:prstGeom prst="diamond">
                <a:avLst/>
              </a:prstGeom>
              <a:blipFill>
                <a:blip r:embed="rId3"/>
                <a:stretch>
                  <a:fillRect/>
                </a:stretch>
              </a:blipFill>
              <a:ln>
                <a:solidFill>
                  <a:srgbClr val="C7D3E6"/>
                </a:solidFill>
              </a:ln>
            </p:spPr>
            <p:txBody>
              <a:bodyPr/>
              <a:lstStyle/>
              <a:p>
                <a:r>
                  <a:rPr lang="en-US">
                    <a:noFill/>
                  </a:rPr>
                  <a:t> </a:t>
                </a:r>
              </a:p>
            </p:txBody>
          </p:sp>
        </mc:Fallback>
      </mc:AlternateContent>
      <p:cxnSp>
        <p:nvCxnSpPr>
          <p:cNvPr id="80" name="Straight Arrow Connector 79"/>
          <p:cNvCxnSpPr/>
          <p:nvPr/>
        </p:nvCxnSpPr>
        <p:spPr>
          <a:xfrm flipH="1">
            <a:off x="5945703" y="1194277"/>
            <a:ext cx="2032" cy="718579"/>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16200000" flipV="1">
            <a:off x="4813669" y="1668798"/>
            <a:ext cx="894812" cy="414406"/>
          </a:xfrm>
          <a:prstGeom prst="bentConnector3">
            <a:avLst>
              <a:gd name="adj1" fmla="val -309"/>
            </a:avLst>
          </a:prstGeom>
          <a:ln w="12700">
            <a:solidFill>
              <a:srgbClr val="FF98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a:off x="4365195" y="862184"/>
            <a:ext cx="688677" cy="566411"/>
          </a:xfrm>
          <a:prstGeom prst="bentConnector3">
            <a:avLst>
              <a:gd name="adj1" fmla="val 100493"/>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048569" y="2298280"/>
            <a:ext cx="420308"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True</a:t>
            </a:r>
            <a:endParaRPr lang="en-US" sz="1000" b="1" dirty="0">
              <a:solidFill>
                <a:srgbClr val="263248"/>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3525550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18</a:t>
            </a:r>
            <a:endParaRPr dirty="0">
              <a:latin typeface="Roboto Condensed" panose="020B0604020202020204" charset="0"/>
              <a:ea typeface="Roboto Condensed" panose="020B0604020202020204" charset="0"/>
            </a:endParaRPr>
          </a:p>
        </p:txBody>
      </p:sp>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Online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sp>
        <p:nvSpPr>
          <p:cNvPr id="79" name="TextBox 78"/>
          <p:cNvSpPr txBox="1"/>
          <p:nvPr/>
        </p:nvSpPr>
        <p:spPr>
          <a:xfrm>
            <a:off x="2275563" y="203025"/>
            <a:ext cx="1098379"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Unknown Process</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Diamond 77"/>
              <p:cNvSpPr/>
              <p:nvPr/>
            </p:nvSpPr>
            <p:spPr>
              <a:xfrm>
                <a:off x="5468276" y="1912856"/>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Sub>
                    </m:oMath>
                  </m:oMathPara>
                </a14:m>
                <a:endParaRPr lang="en-US" sz="1000" dirty="0">
                  <a:latin typeface="Roboto Condensed" panose="020B0604020202020204" charset="0"/>
                  <a:ea typeface="Roboto Condensed" panose="020B0604020202020204" charset="0"/>
                </a:endParaRPr>
              </a:p>
            </p:txBody>
          </p:sp>
        </mc:Choice>
        <mc:Fallback xmlns="">
          <p:sp>
            <p:nvSpPr>
              <p:cNvPr id="78" name="Diamond 77"/>
              <p:cNvSpPr>
                <a:spLocks noRot="1" noChangeAspect="1" noMove="1" noResize="1" noEditPoints="1" noAdjustHandles="1" noChangeArrowheads="1" noChangeShapeType="1" noTextEdit="1"/>
              </p:cNvSpPr>
              <p:nvPr/>
            </p:nvSpPr>
            <p:spPr>
              <a:xfrm>
                <a:off x="5468276" y="1912856"/>
                <a:ext cx="954853" cy="821102"/>
              </a:xfrm>
              <a:prstGeom prst="diamond">
                <a:avLst/>
              </a:prstGeom>
              <a:blipFill>
                <a:blip r:embed="rId3"/>
                <a:stretch>
                  <a:fillRect/>
                </a:stretch>
              </a:blipFill>
              <a:ln>
                <a:solidFill>
                  <a:srgbClr val="C7D3E6"/>
                </a:solidFill>
              </a:ln>
            </p:spPr>
            <p:txBody>
              <a:bodyPr/>
              <a:lstStyle/>
              <a:p>
                <a:r>
                  <a:rPr lang="en-US">
                    <a:noFill/>
                  </a:rPr>
                  <a:t> </a:t>
                </a:r>
              </a:p>
            </p:txBody>
          </p:sp>
        </mc:Fallback>
      </mc:AlternateContent>
      <p:cxnSp>
        <p:nvCxnSpPr>
          <p:cNvPr id="80" name="Straight Arrow Connector 79"/>
          <p:cNvCxnSpPr/>
          <p:nvPr/>
        </p:nvCxnSpPr>
        <p:spPr>
          <a:xfrm flipH="1">
            <a:off x="5945703" y="1194277"/>
            <a:ext cx="2032" cy="718579"/>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16200000" flipV="1">
            <a:off x="4813669" y="1668798"/>
            <a:ext cx="894812" cy="414406"/>
          </a:xfrm>
          <a:prstGeom prst="bentConnector3">
            <a:avLst>
              <a:gd name="adj1" fmla="val -309"/>
            </a:avLst>
          </a:prstGeom>
          <a:ln w="12700">
            <a:solidFill>
              <a:srgbClr val="FF98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a:off x="4365195" y="862184"/>
            <a:ext cx="688677" cy="566411"/>
          </a:xfrm>
          <a:prstGeom prst="bentConnector3">
            <a:avLst>
              <a:gd name="adj1" fmla="val 100493"/>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048569" y="2298280"/>
            <a:ext cx="420308"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True</a:t>
            </a:r>
            <a:endParaRPr lang="en-US" sz="1000" b="1" dirty="0">
              <a:solidFill>
                <a:srgbClr val="263248"/>
              </a:solidFill>
              <a:latin typeface="Roboto Condensed" panose="020B0604020202020204" charset="0"/>
              <a:ea typeface="Roboto Condensed" panose="020B0604020202020204" charset="0"/>
            </a:endParaRPr>
          </a:p>
        </p:txBody>
      </p:sp>
      <p:cxnSp>
        <p:nvCxnSpPr>
          <p:cNvPr id="82" name="Straight Arrow Connector 81"/>
          <p:cNvCxnSpPr/>
          <p:nvPr/>
        </p:nvCxnSpPr>
        <p:spPr>
          <a:xfrm>
            <a:off x="4179165" y="862184"/>
            <a:ext cx="4843" cy="713611"/>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3768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18</a:t>
            </a:r>
            <a:endParaRPr dirty="0">
              <a:latin typeface="Roboto Condensed" panose="020B0604020202020204" charset="0"/>
              <a:ea typeface="Roboto Condensed" panose="020B0604020202020204" charset="0"/>
            </a:endParaRPr>
          </a:p>
        </p:txBody>
      </p:sp>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Online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sp>
        <p:nvSpPr>
          <p:cNvPr id="79" name="TextBox 78"/>
          <p:cNvSpPr txBox="1"/>
          <p:nvPr/>
        </p:nvSpPr>
        <p:spPr>
          <a:xfrm>
            <a:off x="2275563" y="203025"/>
            <a:ext cx="1098379"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Unknown Process</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Diamond 77"/>
              <p:cNvSpPr/>
              <p:nvPr/>
            </p:nvSpPr>
            <p:spPr>
              <a:xfrm>
                <a:off x="5468276" y="1912856"/>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Sub>
                    </m:oMath>
                  </m:oMathPara>
                </a14:m>
                <a:endParaRPr lang="en-US" sz="1000" dirty="0">
                  <a:latin typeface="Roboto Condensed" panose="020B0604020202020204" charset="0"/>
                  <a:ea typeface="Roboto Condensed" panose="020B0604020202020204" charset="0"/>
                </a:endParaRPr>
              </a:p>
            </p:txBody>
          </p:sp>
        </mc:Choice>
        <mc:Fallback xmlns="">
          <p:sp>
            <p:nvSpPr>
              <p:cNvPr id="78" name="Diamond 77"/>
              <p:cNvSpPr>
                <a:spLocks noRot="1" noChangeAspect="1" noMove="1" noResize="1" noEditPoints="1" noAdjustHandles="1" noChangeArrowheads="1" noChangeShapeType="1" noTextEdit="1"/>
              </p:cNvSpPr>
              <p:nvPr/>
            </p:nvSpPr>
            <p:spPr>
              <a:xfrm>
                <a:off x="5468276" y="1912856"/>
                <a:ext cx="954853" cy="821102"/>
              </a:xfrm>
              <a:prstGeom prst="diamond">
                <a:avLst/>
              </a:prstGeom>
              <a:blipFill>
                <a:blip r:embed="rId3"/>
                <a:stretch>
                  <a:fillRect/>
                </a:stretch>
              </a:blipFill>
              <a:ln>
                <a:solidFill>
                  <a:srgbClr val="C7D3E6"/>
                </a:solidFill>
              </a:ln>
            </p:spPr>
            <p:txBody>
              <a:bodyPr/>
              <a:lstStyle/>
              <a:p>
                <a:r>
                  <a:rPr lang="en-US">
                    <a:noFill/>
                  </a:rPr>
                  <a:t> </a:t>
                </a:r>
              </a:p>
            </p:txBody>
          </p:sp>
        </mc:Fallback>
      </mc:AlternateContent>
      <p:cxnSp>
        <p:nvCxnSpPr>
          <p:cNvPr id="80" name="Straight Arrow Connector 79"/>
          <p:cNvCxnSpPr/>
          <p:nvPr/>
        </p:nvCxnSpPr>
        <p:spPr>
          <a:xfrm flipH="1">
            <a:off x="5945703" y="1194277"/>
            <a:ext cx="2032" cy="718579"/>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16200000" flipV="1">
            <a:off x="4813669" y="1668798"/>
            <a:ext cx="894812" cy="414406"/>
          </a:xfrm>
          <a:prstGeom prst="bentConnector3">
            <a:avLst>
              <a:gd name="adj1" fmla="val -309"/>
            </a:avLst>
          </a:prstGeom>
          <a:ln w="12700">
            <a:solidFill>
              <a:srgbClr val="FF98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a:off x="4365195" y="862184"/>
            <a:ext cx="688677" cy="566411"/>
          </a:xfrm>
          <a:prstGeom prst="bentConnector3">
            <a:avLst>
              <a:gd name="adj1" fmla="val 100493"/>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048569" y="2298280"/>
            <a:ext cx="420308"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True</a:t>
            </a:r>
            <a:endParaRPr lang="en-US" sz="1000" b="1" dirty="0">
              <a:solidFill>
                <a:srgbClr val="263248"/>
              </a:solidFill>
              <a:latin typeface="Roboto Condensed" panose="020B0604020202020204" charset="0"/>
              <a:ea typeface="Roboto Condensed" panose="020B0604020202020204" charset="0"/>
            </a:endParaRPr>
          </a:p>
        </p:txBody>
      </p:sp>
      <p:cxnSp>
        <p:nvCxnSpPr>
          <p:cNvPr id="82" name="Straight Arrow Connector 81"/>
          <p:cNvCxnSpPr/>
          <p:nvPr/>
        </p:nvCxnSpPr>
        <p:spPr>
          <a:xfrm>
            <a:off x="4179165" y="862184"/>
            <a:ext cx="4843" cy="713611"/>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4173924" y="1951914"/>
            <a:ext cx="9893" cy="381455"/>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932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18</a:t>
            </a:r>
            <a:endParaRPr dirty="0">
              <a:latin typeface="Roboto Condensed" panose="020B0604020202020204" charset="0"/>
              <a:ea typeface="Roboto Condensed" panose="020B0604020202020204" charset="0"/>
            </a:endParaRPr>
          </a:p>
        </p:txBody>
      </p:sp>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Online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sp>
        <p:nvSpPr>
          <p:cNvPr id="79" name="TextBox 78"/>
          <p:cNvSpPr txBox="1"/>
          <p:nvPr/>
        </p:nvSpPr>
        <p:spPr>
          <a:xfrm>
            <a:off x="2275563" y="203025"/>
            <a:ext cx="1098379"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Unknown Process</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Diamond 77"/>
              <p:cNvSpPr/>
              <p:nvPr/>
            </p:nvSpPr>
            <p:spPr>
              <a:xfrm>
                <a:off x="5468276" y="1912856"/>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Sub>
                    </m:oMath>
                  </m:oMathPara>
                </a14:m>
                <a:endParaRPr lang="en-US" sz="1000" dirty="0">
                  <a:latin typeface="Roboto Condensed" panose="020B0604020202020204" charset="0"/>
                  <a:ea typeface="Roboto Condensed" panose="020B0604020202020204" charset="0"/>
                </a:endParaRPr>
              </a:p>
            </p:txBody>
          </p:sp>
        </mc:Choice>
        <mc:Fallback xmlns="">
          <p:sp>
            <p:nvSpPr>
              <p:cNvPr id="78" name="Diamond 77"/>
              <p:cNvSpPr>
                <a:spLocks noRot="1" noChangeAspect="1" noMove="1" noResize="1" noEditPoints="1" noAdjustHandles="1" noChangeArrowheads="1" noChangeShapeType="1" noTextEdit="1"/>
              </p:cNvSpPr>
              <p:nvPr/>
            </p:nvSpPr>
            <p:spPr>
              <a:xfrm>
                <a:off x="5468276" y="1912856"/>
                <a:ext cx="954853" cy="821102"/>
              </a:xfrm>
              <a:prstGeom prst="diamond">
                <a:avLst/>
              </a:prstGeom>
              <a:blipFill>
                <a:blip r:embed="rId3"/>
                <a:stretch>
                  <a:fillRect/>
                </a:stretch>
              </a:blipFill>
              <a:ln>
                <a:solidFill>
                  <a:srgbClr val="C7D3E6"/>
                </a:solidFill>
              </a:ln>
            </p:spPr>
            <p:txBody>
              <a:bodyPr/>
              <a:lstStyle/>
              <a:p>
                <a:r>
                  <a:rPr lang="en-US">
                    <a:noFill/>
                  </a:rPr>
                  <a:t> </a:t>
                </a:r>
              </a:p>
            </p:txBody>
          </p:sp>
        </mc:Fallback>
      </mc:AlternateContent>
      <p:cxnSp>
        <p:nvCxnSpPr>
          <p:cNvPr id="80" name="Straight Arrow Connector 79"/>
          <p:cNvCxnSpPr/>
          <p:nvPr/>
        </p:nvCxnSpPr>
        <p:spPr>
          <a:xfrm flipH="1">
            <a:off x="5945703" y="1194277"/>
            <a:ext cx="2032" cy="718579"/>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16200000" flipV="1">
            <a:off x="4813669" y="1668798"/>
            <a:ext cx="894812" cy="414406"/>
          </a:xfrm>
          <a:prstGeom prst="bentConnector3">
            <a:avLst>
              <a:gd name="adj1" fmla="val -309"/>
            </a:avLst>
          </a:prstGeom>
          <a:ln w="12700">
            <a:solidFill>
              <a:srgbClr val="FF98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a:off x="4365195" y="862184"/>
            <a:ext cx="688677" cy="566411"/>
          </a:xfrm>
          <a:prstGeom prst="bentConnector3">
            <a:avLst>
              <a:gd name="adj1" fmla="val 100493"/>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048569" y="2298280"/>
            <a:ext cx="420308"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True</a:t>
            </a:r>
            <a:endParaRPr lang="en-US" sz="1000" b="1" dirty="0">
              <a:solidFill>
                <a:srgbClr val="263248"/>
              </a:solidFill>
              <a:latin typeface="Roboto Condensed" panose="020B0604020202020204" charset="0"/>
              <a:ea typeface="Roboto Condensed" panose="020B0604020202020204" charset="0"/>
            </a:endParaRPr>
          </a:p>
        </p:txBody>
      </p:sp>
      <p:cxnSp>
        <p:nvCxnSpPr>
          <p:cNvPr id="82" name="Straight Arrow Connector 81"/>
          <p:cNvCxnSpPr/>
          <p:nvPr/>
        </p:nvCxnSpPr>
        <p:spPr>
          <a:xfrm>
            <a:off x="4179165" y="862184"/>
            <a:ext cx="4843" cy="713611"/>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4173924" y="1951914"/>
            <a:ext cx="9893" cy="381455"/>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Diamond 86"/>
              <p:cNvSpPr/>
              <p:nvPr/>
            </p:nvSpPr>
            <p:spPr>
              <a:xfrm>
                <a:off x="3676280" y="3492380"/>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up>
                          <m:r>
                            <a:rPr lang="en-US" sz="1000" b="0" i="1" smtClean="0">
                              <a:latin typeface="Cambria Math" panose="02040503050406030204" pitchFamily="18" charset="0"/>
                            </a:rPr>
                            <m:t>′</m:t>
                          </m:r>
                        </m:sup>
                      </m:sSubSup>
                    </m:oMath>
                  </m:oMathPara>
                </a14:m>
                <a:endParaRPr lang="en-US" sz="1000" dirty="0">
                  <a:latin typeface="Roboto Condensed" panose="020B0604020202020204" charset="0"/>
                  <a:ea typeface="Roboto Condensed" panose="020B0604020202020204" charset="0"/>
                </a:endParaRPr>
              </a:p>
            </p:txBody>
          </p:sp>
        </mc:Choice>
        <mc:Fallback xmlns="">
          <p:sp>
            <p:nvSpPr>
              <p:cNvPr id="87" name="Diamond 86"/>
              <p:cNvSpPr>
                <a:spLocks noRot="1" noChangeAspect="1" noMove="1" noResize="1" noEditPoints="1" noAdjustHandles="1" noChangeArrowheads="1" noChangeShapeType="1" noTextEdit="1"/>
              </p:cNvSpPr>
              <p:nvPr/>
            </p:nvSpPr>
            <p:spPr>
              <a:xfrm>
                <a:off x="3676280" y="3492380"/>
                <a:ext cx="954853" cy="821102"/>
              </a:xfrm>
              <a:prstGeom prst="diamond">
                <a:avLst/>
              </a:prstGeom>
              <a:blipFill>
                <a:blip r:embed="rId4"/>
                <a:stretch>
                  <a:fillRect/>
                </a:stretch>
              </a:blipFill>
              <a:ln>
                <a:solidFill>
                  <a:srgbClr val="C7D3E6"/>
                </a:solidFill>
              </a:ln>
            </p:spPr>
            <p:txBody>
              <a:bodyPr/>
              <a:lstStyle/>
              <a:p>
                <a:r>
                  <a:rPr lang="en-US">
                    <a:noFill/>
                  </a:rPr>
                  <a:t> </a:t>
                </a:r>
              </a:p>
            </p:txBody>
          </p:sp>
        </mc:Fallback>
      </mc:AlternateContent>
      <p:cxnSp>
        <p:nvCxnSpPr>
          <p:cNvPr id="89" name="Straight Arrow Connector 88"/>
          <p:cNvCxnSpPr/>
          <p:nvPr/>
        </p:nvCxnSpPr>
        <p:spPr>
          <a:xfrm>
            <a:off x="4151675" y="3099170"/>
            <a:ext cx="2032" cy="393210"/>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3265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18</a:t>
            </a:r>
            <a:endParaRPr dirty="0">
              <a:latin typeface="Roboto Condensed" panose="020B0604020202020204" charset="0"/>
              <a:ea typeface="Roboto Condensed" panose="020B0604020202020204" charset="0"/>
            </a:endParaRPr>
          </a:p>
        </p:txBody>
      </p:sp>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Online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sp>
        <p:nvSpPr>
          <p:cNvPr id="79" name="TextBox 78"/>
          <p:cNvSpPr txBox="1"/>
          <p:nvPr/>
        </p:nvSpPr>
        <p:spPr>
          <a:xfrm>
            <a:off x="2275563" y="203025"/>
            <a:ext cx="1098379"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Unknown Process</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Diamond 77"/>
              <p:cNvSpPr/>
              <p:nvPr/>
            </p:nvSpPr>
            <p:spPr>
              <a:xfrm>
                <a:off x="5468276" y="1912856"/>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Sub>
                    </m:oMath>
                  </m:oMathPara>
                </a14:m>
                <a:endParaRPr lang="en-US" sz="1000" dirty="0">
                  <a:latin typeface="Roboto Condensed" panose="020B0604020202020204" charset="0"/>
                  <a:ea typeface="Roboto Condensed" panose="020B0604020202020204" charset="0"/>
                </a:endParaRPr>
              </a:p>
            </p:txBody>
          </p:sp>
        </mc:Choice>
        <mc:Fallback xmlns="">
          <p:sp>
            <p:nvSpPr>
              <p:cNvPr id="78" name="Diamond 77"/>
              <p:cNvSpPr>
                <a:spLocks noRot="1" noChangeAspect="1" noMove="1" noResize="1" noEditPoints="1" noAdjustHandles="1" noChangeArrowheads="1" noChangeShapeType="1" noTextEdit="1"/>
              </p:cNvSpPr>
              <p:nvPr/>
            </p:nvSpPr>
            <p:spPr>
              <a:xfrm>
                <a:off x="5468276" y="1912856"/>
                <a:ext cx="954853" cy="821102"/>
              </a:xfrm>
              <a:prstGeom prst="diamond">
                <a:avLst/>
              </a:prstGeom>
              <a:blipFill>
                <a:blip r:embed="rId3"/>
                <a:stretch>
                  <a:fillRect/>
                </a:stretch>
              </a:blipFill>
              <a:ln>
                <a:solidFill>
                  <a:srgbClr val="C7D3E6"/>
                </a:solidFill>
              </a:ln>
            </p:spPr>
            <p:txBody>
              <a:bodyPr/>
              <a:lstStyle/>
              <a:p>
                <a:r>
                  <a:rPr lang="en-US">
                    <a:noFill/>
                  </a:rPr>
                  <a:t> </a:t>
                </a:r>
              </a:p>
            </p:txBody>
          </p:sp>
        </mc:Fallback>
      </mc:AlternateContent>
      <p:cxnSp>
        <p:nvCxnSpPr>
          <p:cNvPr id="80" name="Straight Arrow Connector 79"/>
          <p:cNvCxnSpPr/>
          <p:nvPr/>
        </p:nvCxnSpPr>
        <p:spPr>
          <a:xfrm flipH="1">
            <a:off x="5945703" y="1194277"/>
            <a:ext cx="2032" cy="718579"/>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16200000" flipV="1">
            <a:off x="4813669" y="1668798"/>
            <a:ext cx="894812" cy="414406"/>
          </a:xfrm>
          <a:prstGeom prst="bentConnector3">
            <a:avLst>
              <a:gd name="adj1" fmla="val -309"/>
            </a:avLst>
          </a:prstGeom>
          <a:ln w="12700">
            <a:solidFill>
              <a:srgbClr val="FF98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a:off x="4365195" y="862184"/>
            <a:ext cx="688677" cy="566411"/>
          </a:xfrm>
          <a:prstGeom prst="bentConnector3">
            <a:avLst>
              <a:gd name="adj1" fmla="val 100493"/>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048569" y="2298280"/>
            <a:ext cx="420308"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True</a:t>
            </a:r>
            <a:endParaRPr lang="en-US" sz="1000" b="1" dirty="0">
              <a:solidFill>
                <a:srgbClr val="263248"/>
              </a:solidFill>
              <a:latin typeface="Roboto Condensed" panose="020B0604020202020204" charset="0"/>
              <a:ea typeface="Roboto Condensed" panose="020B0604020202020204" charset="0"/>
            </a:endParaRPr>
          </a:p>
        </p:txBody>
      </p:sp>
      <p:cxnSp>
        <p:nvCxnSpPr>
          <p:cNvPr id="82" name="Straight Arrow Connector 81"/>
          <p:cNvCxnSpPr/>
          <p:nvPr/>
        </p:nvCxnSpPr>
        <p:spPr>
          <a:xfrm>
            <a:off x="4179165" y="862184"/>
            <a:ext cx="4843" cy="713611"/>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4173924" y="1951914"/>
            <a:ext cx="9893" cy="381455"/>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Diamond 86"/>
              <p:cNvSpPr/>
              <p:nvPr/>
            </p:nvSpPr>
            <p:spPr>
              <a:xfrm>
                <a:off x="3676280" y="3492380"/>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up>
                          <m:r>
                            <a:rPr lang="en-US" sz="1000" b="0" i="1" smtClean="0">
                              <a:latin typeface="Cambria Math" panose="02040503050406030204" pitchFamily="18" charset="0"/>
                            </a:rPr>
                            <m:t>′</m:t>
                          </m:r>
                        </m:sup>
                      </m:sSubSup>
                    </m:oMath>
                  </m:oMathPara>
                </a14:m>
                <a:endParaRPr lang="en-US" sz="1000" dirty="0">
                  <a:latin typeface="Roboto Condensed" panose="020B0604020202020204" charset="0"/>
                  <a:ea typeface="Roboto Condensed" panose="020B0604020202020204" charset="0"/>
                </a:endParaRPr>
              </a:p>
            </p:txBody>
          </p:sp>
        </mc:Choice>
        <mc:Fallback xmlns="">
          <p:sp>
            <p:nvSpPr>
              <p:cNvPr id="87" name="Diamond 86"/>
              <p:cNvSpPr>
                <a:spLocks noRot="1" noChangeAspect="1" noMove="1" noResize="1" noEditPoints="1" noAdjustHandles="1" noChangeArrowheads="1" noChangeShapeType="1" noTextEdit="1"/>
              </p:cNvSpPr>
              <p:nvPr/>
            </p:nvSpPr>
            <p:spPr>
              <a:xfrm>
                <a:off x="3676280" y="3492380"/>
                <a:ext cx="954853" cy="821102"/>
              </a:xfrm>
              <a:prstGeom prst="diamond">
                <a:avLst/>
              </a:prstGeom>
              <a:blipFill>
                <a:blip r:embed="rId4"/>
                <a:stretch>
                  <a:fillRect/>
                </a:stretch>
              </a:blipFill>
              <a:ln>
                <a:solidFill>
                  <a:srgbClr val="C7D3E6"/>
                </a:solidFill>
              </a:ln>
            </p:spPr>
            <p:txBody>
              <a:bodyPr/>
              <a:lstStyle/>
              <a:p>
                <a:r>
                  <a:rPr lang="en-US">
                    <a:noFill/>
                  </a:rPr>
                  <a:t> </a:t>
                </a:r>
              </a:p>
            </p:txBody>
          </p:sp>
        </mc:Fallback>
      </mc:AlternateContent>
      <p:cxnSp>
        <p:nvCxnSpPr>
          <p:cNvPr id="89" name="Straight Arrow Connector 88"/>
          <p:cNvCxnSpPr/>
          <p:nvPr/>
        </p:nvCxnSpPr>
        <p:spPr>
          <a:xfrm>
            <a:off x="4151675" y="3099170"/>
            <a:ext cx="2032" cy="393210"/>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4631133" y="3902931"/>
            <a:ext cx="2108810" cy="1"/>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4549816" y="3669436"/>
            <a:ext cx="420308"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True</a:t>
            </a:r>
            <a:endParaRPr lang="en-US" sz="1000" b="1" dirty="0">
              <a:solidFill>
                <a:srgbClr val="263248"/>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462867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18</a:t>
            </a:r>
            <a:endParaRPr dirty="0">
              <a:latin typeface="Roboto Condensed" panose="020B0604020202020204" charset="0"/>
              <a:ea typeface="Roboto Condensed" panose="020B0604020202020204" charset="0"/>
            </a:endParaRPr>
          </a:p>
        </p:txBody>
      </p:sp>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Online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sp>
        <p:nvSpPr>
          <p:cNvPr id="79" name="TextBox 78"/>
          <p:cNvSpPr txBox="1"/>
          <p:nvPr/>
        </p:nvSpPr>
        <p:spPr>
          <a:xfrm>
            <a:off x="2275563" y="203025"/>
            <a:ext cx="1098379"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Unknown Process</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Diamond 77"/>
              <p:cNvSpPr/>
              <p:nvPr/>
            </p:nvSpPr>
            <p:spPr>
              <a:xfrm>
                <a:off x="5468276" y="1912856"/>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Sub>
                    </m:oMath>
                  </m:oMathPara>
                </a14:m>
                <a:endParaRPr lang="en-US" sz="1000" dirty="0">
                  <a:latin typeface="Roboto Condensed" panose="020B0604020202020204" charset="0"/>
                  <a:ea typeface="Roboto Condensed" panose="020B0604020202020204" charset="0"/>
                </a:endParaRPr>
              </a:p>
            </p:txBody>
          </p:sp>
        </mc:Choice>
        <mc:Fallback xmlns="">
          <p:sp>
            <p:nvSpPr>
              <p:cNvPr id="78" name="Diamond 77"/>
              <p:cNvSpPr>
                <a:spLocks noRot="1" noChangeAspect="1" noMove="1" noResize="1" noEditPoints="1" noAdjustHandles="1" noChangeArrowheads="1" noChangeShapeType="1" noTextEdit="1"/>
              </p:cNvSpPr>
              <p:nvPr/>
            </p:nvSpPr>
            <p:spPr>
              <a:xfrm>
                <a:off x="5468276" y="1912856"/>
                <a:ext cx="954853" cy="821102"/>
              </a:xfrm>
              <a:prstGeom prst="diamond">
                <a:avLst/>
              </a:prstGeom>
              <a:blipFill>
                <a:blip r:embed="rId3"/>
                <a:stretch>
                  <a:fillRect/>
                </a:stretch>
              </a:blipFill>
              <a:ln>
                <a:solidFill>
                  <a:srgbClr val="C7D3E6"/>
                </a:solidFill>
              </a:ln>
            </p:spPr>
            <p:txBody>
              <a:bodyPr/>
              <a:lstStyle/>
              <a:p>
                <a:r>
                  <a:rPr lang="en-US">
                    <a:noFill/>
                  </a:rPr>
                  <a:t> </a:t>
                </a:r>
              </a:p>
            </p:txBody>
          </p:sp>
        </mc:Fallback>
      </mc:AlternateContent>
      <p:cxnSp>
        <p:nvCxnSpPr>
          <p:cNvPr id="80" name="Straight Arrow Connector 79"/>
          <p:cNvCxnSpPr/>
          <p:nvPr/>
        </p:nvCxnSpPr>
        <p:spPr>
          <a:xfrm flipH="1">
            <a:off x="5945703" y="1194277"/>
            <a:ext cx="2032" cy="718579"/>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16200000" flipV="1">
            <a:off x="4813669" y="1668798"/>
            <a:ext cx="894812" cy="414406"/>
          </a:xfrm>
          <a:prstGeom prst="bentConnector3">
            <a:avLst>
              <a:gd name="adj1" fmla="val -309"/>
            </a:avLst>
          </a:prstGeom>
          <a:ln w="12700">
            <a:solidFill>
              <a:srgbClr val="FF98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a:off x="4365195" y="862184"/>
            <a:ext cx="688677" cy="566411"/>
          </a:xfrm>
          <a:prstGeom prst="bentConnector3">
            <a:avLst>
              <a:gd name="adj1" fmla="val 100493"/>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048569" y="2298280"/>
            <a:ext cx="420308"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True</a:t>
            </a:r>
            <a:endParaRPr lang="en-US" sz="1000" b="1" dirty="0">
              <a:solidFill>
                <a:srgbClr val="263248"/>
              </a:solidFill>
              <a:latin typeface="Roboto Condensed" panose="020B0604020202020204" charset="0"/>
              <a:ea typeface="Roboto Condensed" panose="020B0604020202020204" charset="0"/>
            </a:endParaRPr>
          </a:p>
        </p:txBody>
      </p:sp>
      <p:cxnSp>
        <p:nvCxnSpPr>
          <p:cNvPr id="82" name="Straight Arrow Connector 81"/>
          <p:cNvCxnSpPr/>
          <p:nvPr/>
        </p:nvCxnSpPr>
        <p:spPr>
          <a:xfrm>
            <a:off x="4179165" y="862184"/>
            <a:ext cx="4843" cy="713611"/>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4173924" y="1951914"/>
            <a:ext cx="9893" cy="381455"/>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Diamond 86"/>
              <p:cNvSpPr/>
              <p:nvPr/>
            </p:nvSpPr>
            <p:spPr>
              <a:xfrm>
                <a:off x="3676280" y="3492380"/>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up>
                          <m:r>
                            <a:rPr lang="en-US" sz="1000" b="0" i="1" smtClean="0">
                              <a:latin typeface="Cambria Math" panose="02040503050406030204" pitchFamily="18" charset="0"/>
                            </a:rPr>
                            <m:t>′</m:t>
                          </m:r>
                        </m:sup>
                      </m:sSubSup>
                    </m:oMath>
                  </m:oMathPara>
                </a14:m>
                <a:endParaRPr lang="en-US" sz="1000" dirty="0">
                  <a:latin typeface="Roboto Condensed" panose="020B0604020202020204" charset="0"/>
                  <a:ea typeface="Roboto Condensed" panose="020B0604020202020204" charset="0"/>
                </a:endParaRPr>
              </a:p>
            </p:txBody>
          </p:sp>
        </mc:Choice>
        <mc:Fallback xmlns="">
          <p:sp>
            <p:nvSpPr>
              <p:cNvPr id="87" name="Diamond 86"/>
              <p:cNvSpPr>
                <a:spLocks noRot="1" noChangeAspect="1" noMove="1" noResize="1" noEditPoints="1" noAdjustHandles="1" noChangeArrowheads="1" noChangeShapeType="1" noTextEdit="1"/>
              </p:cNvSpPr>
              <p:nvPr/>
            </p:nvSpPr>
            <p:spPr>
              <a:xfrm>
                <a:off x="3676280" y="3492380"/>
                <a:ext cx="954853" cy="821102"/>
              </a:xfrm>
              <a:prstGeom prst="diamond">
                <a:avLst/>
              </a:prstGeom>
              <a:blipFill>
                <a:blip r:embed="rId4"/>
                <a:stretch>
                  <a:fillRect/>
                </a:stretch>
              </a:blipFill>
              <a:ln>
                <a:solidFill>
                  <a:srgbClr val="C7D3E6"/>
                </a:solidFill>
              </a:ln>
            </p:spPr>
            <p:txBody>
              <a:bodyPr/>
              <a:lstStyle/>
              <a:p>
                <a:r>
                  <a:rPr lang="en-US">
                    <a:noFill/>
                  </a:rPr>
                  <a:t> </a:t>
                </a:r>
              </a:p>
            </p:txBody>
          </p:sp>
        </mc:Fallback>
      </mc:AlternateContent>
      <p:cxnSp>
        <p:nvCxnSpPr>
          <p:cNvPr id="89" name="Straight Arrow Connector 88"/>
          <p:cNvCxnSpPr/>
          <p:nvPr/>
        </p:nvCxnSpPr>
        <p:spPr>
          <a:xfrm>
            <a:off x="4151675" y="3099170"/>
            <a:ext cx="2032" cy="393210"/>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4631133" y="3902931"/>
            <a:ext cx="2108810" cy="1"/>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4549816" y="3669436"/>
            <a:ext cx="420308"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True</a:t>
            </a:r>
            <a:endParaRPr lang="en-US" sz="1000" b="1" dirty="0">
              <a:solidFill>
                <a:srgbClr val="263248"/>
              </a:solidFill>
              <a:latin typeface="Roboto Condensed" panose="020B0604020202020204" charset="0"/>
              <a:ea typeface="Roboto Condensed" panose="020B0604020202020204" charset="0"/>
            </a:endParaRPr>
          </a:p>
        </p:txBody>
      </p:sp>
      <p:sp>
        <p:nvSpPr>
          <p:cNvPr id="92" name="TextBox 91"/>
          <p:cNvSpPr txBox="1"/>
          <p:nvPr/>
        </p:nvSpPr>
        <p:spPr>
          <a:xfrm>
            <a:off x="6680276" y="3485428"/>
            <a:ext cx="997389" cy="246221"/>
          </a:xfrm>
          <a:prstGeom prst="rect">
            <a:avLst/>
          </a:prstGeom>
          <a:noFill/>
        </p:spPr>
        <p:txBody>
          <a:bodyPr wrap="none" rtlCol="0">
            <a:spAutoFit/>
          </a:bodyPr>
          <a:lstStyle/>
          <a:p>
            <a:r>
              <a:rPr lang="en-US" sz="1000" b="1" dirty="0" smtClean="0">
                <a:solidFill>
                  <a:srgbClr val="263248"/>
                </a:solidFill>
                <a:latin typeface="Roboto Condensed" panose="020B0604020202020204" charset="0"/>
                <a:ea typeface="Roboto Condensed" panose="020B0604020202020204" charset="0"/>
              </a:rPr>
              <a:t>Low Correlation</a:t>
            </a:r>
            <a:endParaRPr lang="en-US" sz="1000" b="1" dirty="0">
              <a:solidFill>
                <a:srgbClr val="263248"/>
              </a:solidFill>
              <a:latin typeface="Roboto Condensed" panose="020B0604020202020204" charset="0"/>
              <a:ea typeface="Roboto Condensed" panose="020B0604020202020204" charset="0"/>
            </a:endParaRPr>
          </a:p>
        </p:txBody>
      </p:sp>
      <p:sp>
        <p:nvSpPr>
          <p:cNvPr id="93" name="TextBox 92"/>
          <p:cNvSpPr txBox="1"/>
          <p:nvPr/>
        </p:nvSpPr>
        <p:spPr>
          <a:xfrm>
            <a:off x="7729331" y="4173004"/>
            <a:ext cx="1376069" cy="246221"/>
          </a:xfrm>
          <a:prstGeom prst="rect">
            <a:avLst/>
          </a:prstGeom>
          <a:noFill/>
        </p:spPr>
        <p:txBody>
          <a:bodyPr wrap="squar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Ransomware Process</a:t>
            </a:r>
            <a:endParaRPr lang="en-US" sz="1000" b="1" dirty="0">
              <a:solidFill>
                <a:srgbClr val="263248"/>
              </a:solidFill>
              <a:latin typeface="Roboto Condensed" panose="020B0604020202020204" charset="0"/>
              <a:ea typeface="Roboto Condensed" panose="020B0604020202020204" charset="0"/>
            </a:endParaRPr>
          </a:p>
        </p:txBody>
      </p:sp>
      <p:cxnSp>
        <p:nvCxnSpPr>
          <p:cNvPr id="94" name="Elbow Connector 93"/>
          <p:cNvCxnSpPr>
            <a:endCxn id="93" idx="0"/>
          </p:cNvCxnSpPr>
          <p:nvPr/>
        </p:nvCxnSpPr>
        <p:spPr>
          <a:xfrm>
            <a:off x="7618000" y="3902932"/>
            <a:ext cx="799366" cy="270072"/>
          </a:xfrm>
          <a:prstGeom prst="bentConnector2">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8706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a:t>1</a:t>
            </a:r>
          </a:p>
        </p:txBody>
      </p:sp>
      <p:sp>
        <p:nvSpPr>
          <p:cNvPr id="14"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Recent News</a:t>
            </a:r>
            <a:endParaRPr lang="en-US" dirty="0">
              <a:solidFill>
                <a:schemeClr val="bg1"/>
              </a:solidFill>
              <a:latin typeface="Roboto Condensed" panose="020B0604020202020204" charset="0"/>
              <a:ea typeface="Roboto Condensed" panose="020B0604020202020204" charset="0"/>
            </a:endParaRPr>
          </a:p>
        </p:txBody>
      </p:sp>
      <p:sp>
        <p:nvSpPr>
          <p:cNvPr id="15" name="TextBox 14"/>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pic>
        <p:nvPicPr>
          <p:cNvPr id="6" name="Picture 5"/>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396950" y="994867"/>
            <a:ext cx="2743200" cy="2743200"/>
          </a:xfrm>
          <a:prstGeom prst="rect">
            <a:avLst/>
          </a:prstGeom>
        </p:spPr>
      </p:pic>
      <p:pic>
        <p:nvPicPr>
          <p:cNvPr id="2" name="Picture 1"/>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3279254" y="994867"/>
            <a:ext cx="2743200" cy="2743200"/>
          </a:xfrm>
          <a:prstGeom prst="rect">
            <a:avLst/>
          </a:prstGeom>
        </p:spPr>
      </p:pic>
      <p:pic>
        <p:nvPicPr>
          <p:cNvPr id="4" name="Picture 3"/>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6161558" y="994867"/>
            <a:ext cx="2743200" cy="2743200"/>
          </a:xfrm>
          <a:prstGeom prst="rect">
            <a:avLst/>
          </a:prstGeom>
        </p:spPr>
      </p:pic>
      <p:pic>
        <p:nvPicPr>
          <p:cNvPr id="5" name="Picture 4"/>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536054" y="1382573"/>
            <a:ext cx="2743200" cy="2743200"/>
          </a:xfrm>
          <a:prstGeom prst="rect">
            <a:avLst/>
          </a:prstGeom>
        </p:spPr>
      </p:pic>
      <p:pic>
        <p:nvPicPr>
          <p:cNvPr id="7" name="Picture 6"/>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3418358" y="1382573"/>
            <a:ext cx="2743200" cy="2743200"/>
          </a:xfrm>
          <a:prstGeom prst="rect">
            <a:avLst/>
          </a:prstGeom>
        </p:spPr>
      </p:pic>
      <p:pic>
        <p:nvPicPr>
          <p:cNvPr id="8" name="Picture 7"/>
          <p:cNvPicPr preferRelativeResize="0">
            <a:picLocks/>
          </p:cNvPicPr>
          <p:nvPr/>
        </p:nvPicPr>
        <p:blipFill>
          <a:blip r:embed="rId7">
            <a:extLst>
              <a:ext uri="{28A0092B-C50C-407E-A947-70E740481C1C}">
                <a14:useLocalDpi xmlns:a14="http://schemas.microsoft.com/office/drawing/2010/main" val="0"/>
              </a:ext>
            </a:extLst>
          </a:blip>
          <a:stretch>
            <a:fillRect/>
          </a:stretch>
        </p:blipFill>
        <p:spPr>
          <a:xfrm>
            <a:off x="6300662" y="1382573"/>
            <a:ext cx="2743200" cy="2743200"/>
          </a:xfrm>
          <a:prstGeom prst="rect">
            <a:avLst/>
          </a:prstGeom>
        </p:spPr>
      </p:pic>
      <p:pic>
        <p:nvPicPr>
          <p:cNvPr id="9" name="Picture 8"/>
          <p:cNvPicPr preferRelativeResize="0">
            <a:picLocks/>
          </p:cNvPicPr>
          <p:nvPr/>
        </p:nvPicPr>
        <p:blipFill>
          <a:blip r:embed="rId8">
            <a:extLst>
              <a:ext uri="{28A0092B-C50C-407E-A947-70E740481C1C}">
                <a14:useLocalDpi xmlns:a14="http://schemas.microsoft.com/office/drawing/2010/main" val="0"/>
              </a:ext>
            </a:extLst>
          </a:blip>
          <a:stretch>
            <a:fillRect/>
          </a:stretch>
        </p:blipFill>
        <p:spPr>
          <a:xfrm>
            <a:off x="1318335" y="1496245"/>
            <a:ext cx="2743200" cy="2743200"/>
          </a:xfrm>
          <a:prstGeom prst="rect">
            <a:avLst/>
          </a:prstGeom>
        </p:spPr>
      </p:pic>
      <p:pic>
        <p:nvPicPr>
          <p:cNvPr id="10" name="Picture 9"/>
          <p:cNvPicPr preferRelativeResize="0">
            <a:picLocks/>
          </p:cNvPicPr>
          <p:nvPr/>
        </p:nvPicPr>
        <p:blipFill>
          <a:blip r:embed="rId9">
            <a:extLst>
              <a:ext uri="{28A0092B-C50C-407E-A947-70E740481C1C}">
                <a14:useLocalDpi xmlns:a14="http://schemas.microsoft.com/office/drawing/2010/main" val="0"/>
              </a:ext>
            </a:extLst>
          </a:blip>
          <a:stretch>
            <a:fillRect/>
          </a:stretch>
        </p:blipFill>
        <p:spPr>
          <a:xfrm>
            <a:off x="4404127" y="1496245"/>
            <a:ext cx="2743200" cy="2743200"/>
          </a:xfrm>
          <a:prstGeom prst="rect">
            <a:avLst/>
          </a:prstGeom>
        </p:spPr>
      </p:pic>
    </p:spTree>
    <p:extLst>
      <p:ext uri="{BB962C8B-B14F-4D97-AF65-F5344CB8AC3E}">
        <p14:creationId xmlns:p14="http://schemas.microsoft.com/office/powerpoint/2010/main" val="1303423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18</a:t>
            </a:r>
            <a:endParaRPr dirty="0">
              <a:latin typeface="Roboto Condensed" panose="020B0604020202020204" charset="0"/>
              <a:ea typeface="Roboto Condensed" panose="020B0604020202020204" charset="0"/>
            </a:endParaRPr>
          </a:p>
        </p:txBody>
      </p:sp>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Online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sp>
        <p:nvSpPr>
          <p:cNvPr id="79" name="TextBox 78"/>
          <p:cNvSpPr txBox="1"/>
          <p:nvPr/>
        </p:nvSpPr>
        <p:spPr>
          <a:xfrm>
            <a:off x="2275563" y="203025"/>
            <a:ext cx="1098379"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Unknown Process</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Diamond 77"/>
              <p:cNvSpPr/>
              <p:nvPr/>
            </p:nvSpPr>
            <p:spPr>
              <a:xfrm>
                <a:off x="5468276" y="1912856"/>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Sub>
                    </m:oMath>
                  </m:oMathPara>
                </a14:m>
                <a:endParaRPr lang="en-US" sz="1000" dirty="0">
                  <a:latin typeface="Roboto Condensed" panose="020B0604020202020204" charset="0"/>
                  <a:ea typeface="Roboto Condensed" panose="020B0604020202020204" charset="0"/>
                </a:endParaRPr>
              </a:p>
            </p:txBody>
          </p:sp>
        </mc:Choice>
        <mc:Fallback xmlns="">
          <p:sp>
            <p:nvSpPr>
              <p:cNvPr id="78" name="Diamond 77"/>
              <p:cNvSpPr>
                <a:spLocks noRot="1" noChangeAspect="1" noMove="1" noResize="1" noEditPoints="1" noAdjustHandles="1" noChangeArrowheads="1" noChangeShapeType="1" noTextEdit="1"/>
              </p:cNvSpPr>
              <p:nvPr/>
            </p:nvSpPr>
            <p:spPr>
              <a:xfrm>
                <a:off x="5468276" y="1912856"/>
                <a:ext cx="954853" cy="821102"/>
              </a:xfrm>
              <a:prstGeom prst="diamond">
                <a:avLst/>
              </a:prstGeom>
              <a:blipFill>
                <a:blip r:embed="rId3"/>
                <a:stretch>
                  <a:fillRect/>
                </a:stretch>
              </a:blipFill>
              <a:ln>
                <a:solidFill>
                  <a:srgbClr val="C7D3E6"/>
                </a:solidFill>
              </a:ln>
            </p:spPr>
            <p:txBody>
              <a:bodyPr/>
              <a:lstStyle/>
              <a:p>
                <a:r>
                  <a:rPr lang="en-US">
                    <a:noFill/>
                  </a:rPr>
                  <a:t> </a:t>
                </a:r>
              </a:p>
            </p:txBody>
          </p:sp>
        </mc:Fallback>
      </mc:AlternateContent>
      <p:cxnSp>
        <p:nvCxnSpPr>
          <p:cNvPr id="80" name="Straight Arrow Connector 79"/>
          <p:cNvCxnSpPr/>
          <p:nvPr/>
        </p:nvCxnSpPr>
        <p:spPr>
          <a:xfrm flipH="1">
            <a:off x="5945703" y="1194277"/>
            <a:ext cx="2032" cy="718579"/>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16200000" flipV="1">
            <a:off x="4813669" y="1668798"/>
            <a:ext cx="894812" cy="414406"/>
          </a:xfrm>
          <a:prstGeom prst="bentConnector3">
            <a:avLst>
              <a:gd name="adj1" fmla="val -309"/>
            </a:avLst>
          </a:prstGeom>
          <a:ln w="12700">
            <a:solidFill>
              <a:srgbClr val="FF98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a:off x="4365195" y="862184"/>
            <a:ext cx="688677" cy="566411"/>
          </a:xfrm>
          <a:prstGeom prst="bentConnector3">
            <a:avLst>
              <a:gd name="adj1" fmla="val 100493"/>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048569" y="2298280"/>
            <a:ext cx="420308"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True</a:t>
            </a:r>
            <a:endParaRPr lang="en-US" sz="1000" b="1" dirty="0">
              <a:solidFill>
                <a:srgbClr val="263248"/>
              </a:solidFill>
              <a:latin typeface="Roboto Condensed" panose="020B0604020202020204" charset="0"/>
              <a:ea typeface="Roboto Condensed" panose="020B0604020202020204" charset="0"/>
            </a:endParaRPr>
          </a:p>
        </p:txBody>
      </p:sp>
      <p:cxnSp>
        <p:nvCxnSpPr>
          <p:cNvPr id="82" name="Straight Arrow Connector 81"/>
          <p:cNvCxnSpPr/>
          <p:nvPr/>
        </p:nvCxnSpPr>
        <p:spPr>
          <a:xfrm>
            <a:off x="4179165" y="862184"/>
            <a:ext cx="4843" cy="713611"/>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4173924" y="1951914"/>
            <a:ext cx="9893" cy="381455"/>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Diamond 86"/>
              <p:cNvSpPr/>
              <p:nvPr/>
            </p:nvSpPr>
            <p:spPr>
              <a:xfrm>
                <a:off x="3676280" y="3492380"/>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up>
                          <m:r>
                            <a:rPr lang="en-US" sz="1000" b="0" i="1" smtClean="0">
                              <a:latin typeface="Cambria Math" panose="02040503050406030204" pitchFamily="18" charset="0"/>
                            </a:rPr>
                            <m:t>′</m:t>
                          </m:r>
                        </m:sup>
                      </m:sSubSup>
                    </m:oMath>
                  </m:oMathPara>
                </a14:m>
                <a:endParaRPr lang="en-US" sz="1000" dirty="0">
                  <a:latin typeface="Roboto Condensed" panose="020B0604020202020204" charset="0"/>
                  <a:ea typeface="Roboto Condensed" panose="020B0604020202020204" charset="0"/>
                </a:endParaRPr>
              </a:p>
            </p:txBody>
          </p:sp>
        </mc:Choice>
        <mc:Fallback xmlns="">
          <p:sp>
            <p:nvSpPr>
              <p:cNvPr id="87" name="Diamond 86"/>
              <p:cNvSpPr>
                <a:spLocks noRot="1" noChangeAspect="1" noMove="1" noResize="1" noEditPoints="1" noAdjustHandles="1" noChangeArrowheads="1" noChangeShapeType="1" noTextEdit="1"/>
              </p:cNvSpPr>
              <p:nvPr/>
            </p:nvSpPr>
            <p:spPr>
              <a:xfrm>
                <a:off x="3676280" y="3492380"/>
                <a:ext cx="954853" cy="821102"/>
              </a:xfrm>
              <a:prstGeom prst="diamond">
                <a:avLst/>
              </a:prstGeom>
              <a:blipFill>
                <a:blip r:embed="rId4"/>
                <a:stretch>
                  <a:fillRect/>
                </a:stretch>
              </a:blipFill>
              <a:ln>
                <a:solidFill>
                  <a:srgbClr val="C7D3E6"/>
                </a:solidFill>
              </a:ln>
            </p:spPr>
            <p:txBody>
              <a:bodyPr/>
              <a:lstStyle/>
              <a:p>
                <a:r>
                  <a:rPr lang="en-US">
                    <a:noFill/>
                  </a:rPr>
                  <a:t> </a:t>
                </a:r>
              </a:p>
            </p:txBody>
          </p:sp>
        </mc:Fallback>
      </mc:AlternateContent>
      <p:cxnSp>
        <p:nvCxnSpPr>
          <p:cNvPr id="89" name="Straight Arrow Connector 88"/>
          <p:cNvCxnSpPr/>
          <p:nvPr/>
        </p:nvCxnSpPr>
        <p:spPr>
          <a:xfrm>
            <a:off x="4151675" y="3099170"/>
            <a:ext cx="2032" cy="393210"/>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4631133" y="3902931"/>
            <a:ext cx="2108810" cy="1"/>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4549816" y="3669436"/>
            <a:ext cx="420308"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True</a:t>
            </a:r>
            <a:endParaRPr lang="en-US" sz="1000" b="1" dirty="0">
              <a:solidFill>
                <a:srgbClr val="263248"/>
              </a:solidFill>
              <a:latin typeface="Roboto Condensed" panose="020B0604020202020204" charset="0"/>
              <a:ea typeface="Roboto Condensed" panose="020B0604020202020204" charset="0"/>
            </a:endParaRPr>
          </a:p>
        </p:txBody>
      </p:sp>
      <p:sp>
        <p:nvSpPr>
          <p:cNvPr id="92" name="TextBox 91"/>
          <p:cNvSpPr txBox="1"/>
          <p:nvPr/>
        </p:nvSpPr>
        <p:spPr>
          <a:xfrm>
            <a:off x="6680276" y="3485428"/>
            <a:ext cx="1027845" cy="246221"/>
          </a:xfrm>
          <a:prstGeom prst="rect">
            <a:avLst/>
          </a:prstGeom>
          <a:noFill/>
        </p:spPr>
        <p:txBody>
          <a:bodyPr wrap="none" rtlCol="0">
            <a:spAutoFit/>
          </a:bodyPr>
          <a:lstStyle/>
          <a:p>
            <a:r>
              <a:rPr lang="en-US" sz="1000" b="1" dirty="0" smtClean="0">
                <a:solidFill>
                  <a:srgbClr val="263248"/>
                </a:solidFill>
                <a:latin typeface="Roboto Condensed" panose="020B0604020202020204" charset="0"/>
                <a:ea typeface="Roboto Condensed" panose="020B0604020202020204" charset="0"/>
              </a:rPr>
              <a:t>High Correlation</a:t>
            </a:r>
            <a:endParaRPr lang="en-US" sz="1000" b="1" dirty="0">
              <a:solidFill>
                <a:srgbClr val="263248"/>
              </a:solidFill>
              <a:latin typeface="Roboto Condensed" panose="020B0604020202020204" charset="0"/>
              <a:ea typeface="Roboto Condensed" panose="020B0604020202020204" charset="0"/>
            </a:endParaRPr>
          </a:p>
        </p:txBody>
      </p:sp>
      <p:sp>
        <p:nvSpPr>
          <p:cNvPr id="93" name="TextBox 92"/>
          <p:cNvSpPr txBox="1"/>
          <p:nvPr/>
        </p:nvSpPr>
        <p:spPr>
          <a:xfrm>
            <a:off x="7729331" y="4173004"/>
            <a:ext cx="1376069" cy="246221"/>
          </a:xfrm>
          <a:prstGeom prst="rect">
            <a:avLst/>
          </a:prstGeom>
          <a:noFill/>
        </p:spPr>
        <p:txBody>
          <a:bodyPr wrap="squar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Wait for Confirmation</a:t>
            </a:r>
            <a:endParaRPr lang="en-US" sz="1000" b="1" dirty="0">
              <a:solidFill>
                <a:srgbClr val="263248"/>
              </a:solidFill>
              <a:latin typeface="Roboto Condensed" panose="020B0604020202020204" charset="0"/>
              <a:ea typeface="Roboto Condensed" panose="020B0604020202020204" charset="0"/>
            </a:endParaRPr>
          </a:p>
        </p:txBody>
      </p:sp>
      <p:cxnSp>
        <p:nvCxnSpPr>
          <p:cNvPr id="94" name="Elbow Connector 93"/>
          <p:cNvCxnSpPr>
            <a:endCxn id="93" idx="0"/>
          </p:cNvCxnSpPr>
          <p:nvPr/>
        </p:nvCxnSpPr>
        <p:spPr>
          <a:xfrm>
            <a:off x="7618000" y="3902932"/>
            <a:ext cx="799366" cy="270072"/>
          </a:xfrm>
          <a:prstGeom prst="bentConnector2">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0731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of the Method</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19</a:t>
            </a:r>
            <a:endParaRPr lang="en" dirty="0"/>
          </a:p>
        </p:txBody>
      </p:sp>
      <p:sp>
        <p:nvSpPr>
          <p:cNvPr id="6" name="Text Placeholder 2"/>
          <p:cNvSpPr>
            <a:spLocks noGrp="1"/>
          </p:cNvSpPr>
          <p:nvPr>
            <p:ph type="body" idx="1"/>
          </p:nvPr>
        </p:nvSpPr>
        <p:spPr>
          <a:xfrm>
            <a:off x="735644" y="1537987"/>
            <a:ext cx="5337029" cy="2972135"/>
          </a:xfrm>
        </p:spPr>
        <p:txBody>
          <a:bodyPr/>
          <a:lstStyle/>
          <a:p>
            <a:pPr algn="just">
              <a:buClrTx/>
              <a:buSzPct val="100000"/>
            </a:pPr>
            <a:r>
              <a:rPr lang="en-US" sz="1000" dirty="0" smtClean="0"/>
              <a:t>Detection Time (in Seconds)</a:t>
            </a:r>
          </a:p>
          <a:p>
            <a:pPr algn="just">
              <a:buClrTx/>
              <a:buSzPct val="100000"/>
            </a:pPr>
            <a:endParaRPr lang="en-US" sz="1000" dirty="0"/>
          </a:p>
          <a:p>
            <a:pPr algn="just">
              <a:buClrTx/>
              <a:buSzPct val="100000"/>
            </a:pPr>
            <a:endParaRPr lang="en-US" sz="1000" dirty="0" smtClean="0"/>
          </a:p>
          <a:p>
            <a:pPr marL="101600" indent="0" algn="just">
              <a:buClrTx/>
              <a:buSzPct val="100000"/>
              <a:buNone/>
            </a:pPr>
            <a:endParaRPr lang="en-US" sz="1000" dirty="0" smtClean="0"/>
          </a:p>
          <a:p>
            <a:pPr algn="just">
              <a:buClrTx/>
              <a:buSzPct val="100000"/>
            </a:pPr>
            <a:r>
              <a:rPr lang="en-US" sz="1000" dirty="0" smtClean="0"/>
              <a:t>Comparison of with State-of-the-Art</a:t>
            </a:r>
            <a:endParaRPr lang="en-US" sz="1000" dirty="0"/>
          </a:p>
        </p:txBody>
      </p:sp>
      <p:graphicFrame>
        <p:nvGraphicFramePr>
          <p:cNvPr id="7" name="Google Shape;342;p23"/>
          <p:cNvGraphicFramePr/>
          <p:nvPr>
            <p:extLst/>
          </p:nvPr>
        </p:nvGraphicFramePr>
        <p:xfrm>
          <a:off x="2529239" y="1936850"/>
          <a:ext cx="4800688" cy="579100"/>
        </p:xfrm>
        <a:graphic>
          <a:graphicData uri="http://schemas.openxmlformats.org/drawingml/2006/table">
            <a:tbl>
              <a:tblPr>
                <a:tableStyleId>{2B80555D-1099-4AE3-8308-70A12B797B01}</a:tableStyleId>
              </a:tblPr>
              <a:tblGrid>
                <a:gridCol w="1200172">
                  <a:extLst>
                    <a:ext uri="{9D8B030D-6E8A-4147-A177-3AD203B41FA5}">
                      <a16:colId xmlns:a16="http://schemas.microsoft.com/office/drawing/2014/main" val="20000"/>
                    </a:ext>
                  </a:extLst>
                </a:gridCol>
                <a:gridCol w="1200172">
                  <a:extLst>
                    <a:ext uri="{9D8B030D-6E8A-4147-A177-3AD203B41FA5}">
                      <a16:colId xmlns:a16="http://schemas.microsoft.com/office/drawing/2014/main" val="20001"/>
                    </a:ext>
                  </a:extLst>
                </a:gridCol>
                <a:gridCol w="1200172">
                  <a:extLst>
                    <a:ext uri="{9D8B030D-6E8A-4147-A177-3AD203B41FA5}">
                      <a16:colId xmlns:a16="http://schemas.microsoft.com/office/drawing/2014/main" val="20002"/>
                    </a:ext>
                  </a:extLst>
                </a:gridCol>
                <a:gridCol w="1200172">
                  <a:extLst>
                    <a:ext uri="{9D8B030D-6E8A-4147-A177-3AD203B41FA5}">
                      <a16:colId xmlns:a16="http://schemas.microsoft.com/office/drawing/2014/main" val="20003"/>
                    </a:ext>
                  </a:extLst>
                </a:gridCol>
              </a:tblGrid>
              <a:tr h="182681">
                <a:tc>
                  <a:txBody>
                    <a:bodyPr/>
                    <a:lstStyle/>
                    <a:p>
                      <a:pPr marL="0" lvl="0" indent="0" algn="ctr">
                        <a:spcBef>
                          <a:spcPts val="0"/>
                        </a:spcBef>
                        <a:spcAft>
                          <a:spcPts val="0"/>
                        </a:spcAft>
                        <a:buNone/>
                      </a:pPr>
                      <a:r>
                        <a:rPr lang="en-US" sz="1000" b="1" dirty="0" smtClean="0">
                          <a:solidFill>
                            <a:schemeClr val="bg1"/>
                          </a:solidFill>
                          <a:latin typeface="Roboto Condensed" panose="020B0604020202020204" charset="0"/>
                          <a:ea typeface="Roboto Condensed" panose="020B0604020202020204" charset="0"/>
                          <a:cs typeface="Roboto Condensed"/>
                          <a:sym typeface="Roboto Condensed"/>
                        </a:rPr>
                        <a:t>WannaCry</a:t>
                      </a:r>
                      <a:endParaRPr sz="1000" b="1" dirty="0">
                        <a:solidFill>
                          <a:schemeClr val="bg1"/>
                        </a:solidFill>
                        <a:latin typeface="Roboto Condensed" panose="020B0604020202020204" charset="0"/>
                        <a:ea typeface="Roboto Condensed" panose="020B0604020202020204" charset="0"/>
                        <a:cs typeface="Roboto Condensed"/>
                        <a:sym typeface="Roboto Condensed"/>
                      </a:endParaRPr>
                    </a:p>
                  </a:txBody>
                  <a:tcPr marL="91425" marR="91425" marT="68575" marB="68575" anchor="ctr">
                    <a:solidFill>
                      <a:srgbClr val="3F5378"/>
                    </a:solidFill>
                  </a:tcPr>
                </a:tc>
                <a:tc>
                  <a:txBody>
                    <a:bodyPr/>
                    <a:lstStyle/>
                    <a:p>
                      <a:pPr marL="0" lvl="0" indent="0" algn="ctr">
                        <a:spcBef>
                          <a:spcPts val="0"/>
                        </a:spcBef>
                        <a:spcAft>
                          <a:spcPts val="0"/>
                        </a:spcAft>
                        <a:buNone/>
                      </a:pPr>
                      <a:r>
                        <a:rPr lang="en" sz="1000" b="1" dirty="0" smtClean="0">
                          <a:solidFill>
                            <a:schemeClr val="bg1"/>
                          </a:solidFill>
                          <a:latin typeface="Roboto Condensed" panose="020B0604020202020204" charset="0"/>
                          <a:ea typeface="Roboto Condensed" panose="020B0604020202020204" charset="0"/>
                          <a:sym typeface="Roboto Condensed"/>
                        </a:rPr>
                        <a:t>Petya</a:t>
                      </a:r>
                      <a:endParaRPr sz="1000" b="1" dirty="0">
                        <a:solidFill>
                          <a:schemeClr val="bg1"/>
                        </a:solidFill>
                        <a:latin typeface="Roboto Condensed" panose="020B0604020202020204" charset="0"/>
                        <a:ea typeface="Roboto Condensed" panose="020B0604020202020204" charset="0"/>
                        <a:cs typeface="Roboto Condensed"/>
                        <a:sym typeface="Roboto Condensed"/>
                      </a:endParaRPr>
                    </a:p>
                  </a:txBody>
                  <a:tcPr marL="91425" marR="91425" marT="68575" marB="68575" anchor="ctr">
                    <a:solidFill>
                      <a:srgbClr val="3F5378"/>
                    </a:solidFill>
                  </a:tcPr>
                </a:tc>
                <a:tc>
                  <a:txBody>
                    <a:bodyPr/>
                    <a:lstStyle/>
                    <a:p>
                      <a:pPr marL="0" lvl="0" indent="0" algn="ctr">
                        <a:spcBef>
                          <a:spcPts val="0"/>
                        </a:spcBef>
                        <a:spcAft>
                          <a:spcPts val="0"/>
                        </a:spcAft>
                        <a:buNone/>
                      </a:pPr>
                      <a:r>
                        <a:rPr lang="en" sz="1000" b="1" dirty="0" smtClean="0">
                          <a:solidFill>
                            <a:schemeClr val="bg1"/>
                          </a:solidFill>
                          <a:latin typeface="Roboto Condensed" panose="020B0604020202020204" charset="0"/>
                          <a:ea typeface="Roboto Condensed" panose="020B0604020202020204" charset="0"/>
                          <a:sym typeface="Roboto Condensed"/>
                        </a:rPr>
                        <a:t>Locky</a:t>
                      </a:r>
                      <a:endParaRPr sz="1000" b="1" dirty="0">
                        <a:solidFill>
                          <a:schemeClr val="bg1"/>
                        </a:solidFill>
                        <a:latin typeface="Roboto Condensed" panose="020B0604020202020204" charset="0"/>
                        <a:ea typeface="Roboto Condensed" panose="020B0604020202020204" charset="0"/>
                        <a:cs typeface="Roboto Condensed"/>
                        <a:sym typeface="Roboto Condensed"/>
                      </a:endParaRPr>
                    </a:p>
                  </a:txBody>
                  <a:tcPr marL="91425" marR="91425" marT="68575" marB="68575" anchor="ctr">
                    <a:solidFill>
                      <a:srgbClr val="3F5378"/>
                    </a:solidFill>
                  </a:tcPr>
                </a:tc>
                <a:tc>
                  <a:txBody>
                    <a:bodyPr/>
                    <a:lstStyle/>
                    <a:p>
                      <a:pPr marL="0" lvl="0" indent="0" algn="ctr">
                        <a:spcBef>
                          <a:spcPts val="0"/>
                        </a:spcBef>
                        <a:spcAft>
                          <a:spcPts val="0"/>
                        </a:spcAft>
                        <a:buNone/>
                      </a:pPr>
                      <a:r>
                        <a:rPr lang="en" sz="1000" b="1" dirty="0" smtClean="0">
                          <a:solidFill>
                            <a:schemeClr val="bg1"/>
                          </a:solidFill>
                          <a:latin typeface="Roboto Condensed" panose="020B0604020202020204" charset="0"/>
                          <a:ea typeface="Roboto Condensed" panose="020B0604020202020204" charset="0"/>
                          <a:sym typeface="Roboto Condensed"/>
                        </a:rPr>
                        <a:t>Vipasana</a:t>
                      </a:r>
                      <a:endParaRPr sz="1000" b="1" dirty="0">
                        <a:solidFill>
                          <a:schemeClr val="bg1"/>
                        </a:solidFill>
                        <a:latin typeface="Roboto Condensed" panose="020B0604020202020204" charset="0"/>
                        <a:ea typeface="Roboto Condensed" panose="020B0604020202020204" charset="0"/>
                        <a:cs typeface="Roboto Condensed"/>
                        <a:sym typeface="Roboto Condensed"/>
                      </a:endParaRPr>
                    </a:p>
                  </a:txBody>
                  <a:tcPr marL="91425" marR="91425" marT="68575" marB="68575" anchor="ctr">
                    <a:solidFill>
                      <a:srgbClr val="3F5378"/>
                    </a:solidFill>
                  </a:tcPr>
                </a:tc>
                <a:extLst>
                  <a:ext uri="{0D108BD9-81ED-4DB2-BD59-A6C34878D82A}">
                    <a16:rowId xmlns:a16="http://schemas.microsoft.com/office/drawing/2014/main" val="10000"/>
                  </a:ext>
                </a:extLst>
              </a:tr>
              <a:tr h="182681">
                <a:tc>
                  <a:txBody>
                    <a:bodyPr/>
                    <a:lstStyle/>
                    <a:p>
                      <a:pPr marL="0" lvl="0" indent="0" algn="ctr">
                        <a:spcBef>
                          <a:spcPts val="0"/>
                        </a:spcBef>
                        <a:spcAft>
                          <a:spcPts val="0"/>
                        </a:spcAft>
                        <a:buNone/>
                      </a:pPr>
                      <a:r>
                        <a:rPr lang="en-US" sz="1000" dirty="0" smtClean="0">
                          <a:solidFill>
                            <a:srgbClr val="263248"/>
                          </a:solidFill>
                          <a:latin typeface="Roboto Condensed" panose="020B0604020202020204" charset="0"/>
                          <a:ea typeface="Roboto Condensed" panose="020B0604020202020204" charset="0"/>
                          <a:cs typeface="Roboto Condensed"/>
                          <a:sym typeface="Roboto Condensed"/>
                        </a:rPr>
                        <a:t>5.313</a:t>
                      </a:r>
                      <a:endParaRPr sz="1000" dirty="0">
                        <a:solidFill>
                          <a:srgbClr val="263248"/>
                        </a:solidFill>
                        <a:latin typeface="Roboto Condensed" panose="020B0604020202020204" charset="0"/>
                        <a:ea typeface="Roboto Condensed" panose="020B0604020202020204" charset="0"/>
                        <a:cs typeface="Roboto Condensed"/>
                        <a:sym typeface="Roboto Condensed"/>
                      </a:endParaRPr>
                    </a:p>
                  </a:txBody>
                  <a:tcPr marL="91425" marR="91425" marT="68575" marB="68575" anchor="ctr"/>
                </a:tc>
                <a:tc>
                  <a:txBody>
                    <a:bodyPr/>
                    <a:lstStyle/>
                    <a:p>
                      <a:pPr marL="0" lvl="0" indent="0" algn="ctr">
                        <a:spcBef>
                          <a:spcPts val="0"/>
                        </a:spcBef>
                        <a:spcAft>
                          <a:spcPts val="0"/>
                        </a:spcAft>
                        <a:buNone/>
                      </a:pPr>
                      <a:r>
                        <a:rPr lang="en-US" sz="1000" dirty="0" smtClean="0">
                          <a:solidFill>
                            <a:srgbClr val="263248"/>
                          </a:solidFill>
                          <a:latin typeface="Roboto Condensed" panose="020B0604020202020204" charset="0"/>
                          <a:ea typeface="Roboto Condensed" panose="020B0604020202020204" charset="0"/>
                          <a:cs typeface="Roboto Condensed"/>
                          <a:sym typeface="Roboto Condensed"/>
                        </a:rPr>
                        <a:t>1.203</a:t>
                      </a:r>
                      <a:endParaRPr sz="1000" dirty="0">
                        <a:solidFill>
                          <a:srgbClr val="263248"/>
                        </a:solidFill>
                        <a:latin typeface="Roboto Condensed" panose="020B0604020202020204" charset="0"/>
                        <a:ea typeface="Roboto Condensed" panose="020B0604020202020204" charset="0"/>
                        <a:cs typeface="Roboto Condensed"/>
                        <a:sym typeface="Roboto Condensed"/>
                      </a:endParaRPr>
                    </a:p>
                  </a:txBody>
                  <a:tcPr marL="91425" marR="91425" marT="68575" marB="68575" anchor="ctr"/>
                </a:tc>
                <a:tc>
                  <a:txBody>
                    <a:bodyPr/>
                    <a:lstStyle/>
                    <a:p>
                      <a:pPr marL="0" lvl="0" indent="0" algn="ctr">
                        <a:spcBef>
                          <a:spcPts val="0"/>
                        </a:spcBef>
                        <a:spcAft>
                          <a:spcPts val="0"/>
                        </a:spcAft>
                        <a:buNone/>
                      </a:pPr>
                      <a:r>
                        <a:rPr lang="en-US" sz="1000" dirty="0" smtClean="0">
                          <a:solidFill>
                            <a:srgbClr val="263248"/>
                          </a:solidFill>
                          <a:latin typeface="Roboto Condensed" panose="020B0604020202020204" charset="0"/>
                          <a:ea typeface="Roboto Condensed" panose="020B0604020202020204" charset="0"/>
                          <a:cs typeface="Roboto Condensed"/>
                          <a:sym typeface="Roboto Condensed"/>
                        </a:rPr>
                        <a:t>3.123</a:t>
                      </a:r>
                      <a:endParaRPr sz="1000" dirty="0">
                        <a:solidFill>
                          <a:srgbClr val="263248"/>
                        </a:solidFill>
                        <a:latin typeface="Roboto Condensed" panose="020B0604020202020204" charset="0"/>
                        <a:ea typeface="Roboto Condensed" panose="020B0604020202020204" charset="0"/>
                        <a:cs typeface="Roboto Condensed"/>
                        <a:sym typeface="Roboto Condensed"/>
                      </a:endParaRPr>
                    </a:p>
                  </a:txBody>
                  <a:tcPr marL="91425" marR="91425" marT="68575" marB="68575" anchor="ctr"/>
                </a:tc>
                <a:tc>
                  <a:txBody>
                    <a:bodyPr/>
                    <a:lstStyle/>
                    <a:p>
                      <a:pPr marL="0" lvl="0" indent="0" algn="ctr">
                        <a:spcBef>
                          <a:spcPts val="0"/>
                        </a:spcBef>
                        <a:spcAft>
                          <a:spcPts val="0"/>
                        </a:spcAft>
                        <a:buNone/>
                      </a:pPr>
                      <a:r>
                        <a:rPr lang="en-US" sz="1000" dirty="0" smtClean="0">
                          <a:solidFill>
                            <a:srgbClr val="263248"/>
                          </a:solidFill>
                          <a:latin typeface="Roboto Condensed" panose="020B0604020202020204" charset="0"/>
                          <a:ea typeface="Roboto Condensed" panose="020B0604020202020204" charset="0"/>
                          <a:cs typeface="Roboto Condensed"/>
                          <a:sym typeface="Roboto Condensed"/>
                        </a:rPr>
                        <a:t>1.003</a:t>
                      </a:r>
                      <a:endParaRPr sz="1000" dirty="0">
                        <a:solidFill>
                          <a:srgbClr val="263248"/>
                        </a:solidFill>
                        <a:latin typeface="Roboto Condensed" panose="020B0604020202020204" charset="0"/>
                        <a:ea typeface="Roboto Condensed" panose="020B0604020202020204" charset="0"/>
                        <a:cs typeface="Roboto Condensed"/>
                        <a:sym typeface="Roboto Condensed"/>
                      </a:endParaRPr>
                    </a:p>
                  </a:txBody>
                  <a:tcPr marL="91425" marR="91425" marT="68575" marB="68575" anchor="ctr"/>
                </a:tc>
                <a:extLst>
                  <a:ext uri="{0D108BD9-81ED-4DB2-BD59-A6C34878D82A}">
                    <a16:rowId xmlns:a16="http://schemas.microsoft.com/office/drawing/2014/main" val="24395717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55269946"/>
              </p:ext>
            </p:extLst>
          </p:nvPr>
        </p:nvGraphicFramePr>
        <p:xfrm>
          <a:off x="1271983" y="2895162"/>
          <a:ext cx="7315200" cy="1315720"/>
        </p:xfrm>
        <a:graphic>
          <a:graphicData uri="http://schemas.openxmlformats.org/drawingml/2006/table">
            <a:tbl>
              <a:tblPr firstRow="1" bandRow="1">
                <a:tableStyleId>{2B80555D-1099-4AE3-8308-70A12B797B01}</a:tableStyleId>
              </a:tblPr>
              <a:tblGrid>
                <a:gridCol w="1371600">
                  <a:extLst>
                    <a:ext uri="{9D8B030D-6E8A-4147-A177-3AD203B41FA5}">
                      <a16:colId xmlns:a16="http://schemas.microsoft.com/office/drawing/2014/main" val="2116719907"/>
                    </a:ext>
                  </a:extLst>
                </a:gridCol>
                <a:gridCol w="1371600">
                  <a:extLst>
                    <a:ext uri="{9D8B030D-6E8A-4147-A177-3AD203B41FA5}">
                      <a16:colId xmlns:a16="http://schemas.microsoft.com/office/drawing/2014/main" val="1466486084"/>
                    </a:ext>
                  </a:extLst>
                </a:gridCol>
                <a:gridCol w="1371600">
                  <a:extLst>
                    <a:ext uri="{9D8B030D-6E8A-4147-A177-3AD203B41FA5}">
                      <a16:colId xmlns:a16="http://schemas.microsoft.com/office/drawing/2014/main" val="302181192"/>
                    </a:ext>
                  </a:extLst>
                </a:gridCol>
                <a:gridCol w="1371600">
                  <a:extLst>
                    <a:ext uri="{9D8B030D-6E8A-4147-A177-3AD203B41FA5}">
                      <a16:colId xmlns:a16="http://schemas.microsoft.com/office/drawing/2014/main" val="2225921900"/>
                    </a:ext>
                  </a:extLst>
                </a:gridCol>
                <a:gridCol w="1828800">
                  <a:extLst>
                    <a:ext uri="{9D8B030D-6E8A-4147-A177-3AD203B41FA5}">
                      <a16:colId xmlns:a16="http://schemas.microsoft.com/office/drawing/2014/main" val="584035224"/>
                    </a:ext>
                  </a:extLst>
                </a:gridCol>
              </a:tblGrid>
              <a:tr h="370840">
                <a:tc>
                  <a:txBody>
                    <a:bodyPr/>
                    <a:lstStyle/>
                    <a:p>
                      <a:pPr algn="ctr"/>
                      <a:r>
                        <a:rPr lang="en-US" sz="1000" b="1" dirty="0" err="1" smtClean="0">
                          <a:solidFill>
                            <a:schemeClr val="bg1"/>
                          </a:solidFill>
                          <a:latin typeface="Roboto Condensed" panose="020B0604020202020204" charset="0"/>
                          <a:ea typeface="Roboto Condensed" panose="020B0604020202020204" charset="0"/>
                        </a:rPr>
                        <a:t>Kharraz</a:t>
                      </a:r>
                      <a:r>
                        <a:rPr lang="en-US" sz="1000" b="1" dirty="0" smtClean="0">
                          <a:solidFill>
                            <a:schemeClr val="bg1"/>
                          </a:solidFill>
                          <a:latin typeface="Roboto Condensed" panose="020B0604020202020204" charset="0"/>
                          <a:ea typeface="Roboto Condensed" panose="020B0604020202020204" charset="0"/>
                        </a:rPr>
                        <a:t> </a:t>
                      </a:r>
                      <a:r>
                        <a:rPr lang="en-US" sz="1000" b="1" i="1" dirty="0" smtClean="0">
                          <a:solidFill>
                            <a:schemeClr val="bg1"/>
                          </a:solidFill>
                          <a:latin typeface="Roboto Condensed" panose="020B0604020202020204" charset="0"/>
                          <a:ea typeface="Roboto Condensed" panose="020B0604020202020204" charset="0"/>
                        </a:rPr>
                        <a:t>et al. </a:t>
                      </a:r>
                      <a:r>
                        <a:rPr lang="en-US" sz="1000" b="1" i="0" dirty="0" smtClean="0">
                          <a:solidFill>
                            <a:schemeClr val="bg1"/>
                          </a:solidFill>
                          <a:latin typeface="Roboto Condensed" panose="020B0604020202020204" charset="0"/>
                          <a:ea typeface="Roboto Condensed" panose="020B0604020202020204" charset="0"/>
                        </a:rPr>
                        <a:t>[2]</a:t>
                      </a:r>
                      <a:endParaRPr lang="en-US" sz="1000" b="1" i="1" dirty="0">
                        <a:solidFill>
                          <a:schemeClr val="bg1"/>
                        </a:solidFill>
                        <a:latin typeface="Roboto Condensed" panose="020B0604020202020204" charset="0"/>
                        <a:ea typeface="Roboto Condensed"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F5378"/>
                    </a:solidFill>
                  </a:tcPr>
                </a:tc>
                <a:tc>
                  <a:txBody>
                    <a:bodyPr/>
                    <a:lstStyle/>
                    <a:p>
                      <a:pPr algn="ctr"/>
                      <a:r>
                        <a:rPr lang="en-US" sz="1000" b="1" dirty="0" err="1" smtClean="0">
                          <a:solidFill>
                            <a:schemeClr val="bg1"/>
                          </a:solidFill>
                          <a:latin typeface="Roboto Condensed" panose="020B0604020202020204" charset="0"/>
                          <a:ea typeface="Roboto Condensed" panose="020B0604020202020204" charset="0"/>
                        </a:rPr>
                        <a:t>Mercaldo</a:t>
                      </a:r>
                      <a:r>
                        <a:rPr lang="en-US" sz="1000" b="1" dirty="0" smtClean="0">
                          <a:solidFill>
                            <a:schemeClr val="bg1"/>
                          </a:solidFill>
                          <a:latin typeface="Roboto Condensed" panose="020B0604020202020204" charset="0"/>
                          <a:ea typeface="Roboto Condensed" panose="020B0604020202020204" charset="0"/>
                        </a:rPr>
                        <a:t> </a:t>
                      </a:r>
                      <a:r>
                        <a:rPr lang="en-US" sz="1000" b="1" i="1" dirty="0" smtClean="0">
                          <a:solidFill>
                            <a:schemeClr val="bg1"/>
                          </a:solidFill>
                          <a:latin typeface="Roboto Condensed" panose="020B0604020202020204" charset="0"/>
                          <a:ea typeface="Roboto Condensed" panose="020B0604020202020204" charset="0"/>
                        </a:rPr>
                        <a:t>et al.</a:t>
                      </a:r>
                      <a:r>
                        <a:rPr lang="en-US" sz="1000" b="1" i="0" dirty="0" smtClean="0">
                          <a:solidFill>
                            <a:schemeClr val="bg1"/>
                          </a:solidFill>
                          <a:latin typeface="Roboto Condensed" panose="020B0604020202020204" charset="0"/>
                          <a:ea typeface="Roboto Condensed" panose="020B0604020202020204" charset="0"/>
                        </a:rPr>
                        <a:t> [3]</a:t>
                      </a:r>
                      <a:endParaRPr lang="en-US" sz="1000" b="1" dirty="0">
                        <a:solidFill>
                          <a:schemeClr val="bg1"/>
                        </a:solidFill>
                        <a:latin typeface="Roboto Condensed" panose="020B0604020202020204" charset="0"/>
                        <a:ea typeface="Roboto Condensed" panose="020B0604020202020204" charset="0"/>
                      </a:endParaRPr>
                    </a:p>
                  </a:txBody>
                  <a:tcPr anchor="ctr">
                    <a:lnL w="12700" cap="flat" cmpd="sng" algn="ctr">
                      <a:solidFill>
                        <a:schemeClr val="tx1"/>
                      </a:solidFill>
                      <a:prstDash val="solid"/>
                      <a:round/>
                      <a:headEnd type="none" w="med" len="med"/>
                      <a:tailEnd type="none" w="med" len="med"/>
                    </a:lnL>
                    <a:solidFill>
                      <a:srgbClr val="3F5378"/>
                    </a:solidFill>
                  </a:tcPr>
                </a:tc>
                <a:tc>
                  <a:txBody>
                    <a:bodyPr/>
                    <a:lstStyle/>
                    <a:p>
                      <a:pPr algn="ctr"/>
                      <a:r>
                        <a:rPr lang="en-US" sz="1000" b="1" dirty="0" smtClean="0">
                          <a:solidFill>
                            <a:schemeClr val="bg1"/>
                          </a:solidFill>
                          <a:latin typeface="Roboto Condensed" panose="020B0604020202020204" charset="0"/>
                          <a:ea typeface="Roboto Condensed" panose="020B0604020202020204" charset="0"/>
                        </a:rPr>
                        <a:t>C. Moore</a:t>
                      </a:r>
                      <a:r>
                        <a:rPr lang="en-US" sz="1000" b="1" baseline="0" dirty="0" smtClean="0">
                          <a:solidFill>
                            <a:schemeClr val="bg1"/>
                          </a:solidFill>
                          <a:latin typeface="Roboto Condensed" panose="020B0604020202020204" charset="0"/>
                          <a:ea typeface="Roboto Condensed" panose="020B0604020202020204" charset="0"/>
                        </a:rPr>
                        <a:t> </a:t>
                      </a:r>
                      <a:r>
                        <a:rPr lang="en-US" sz="1000" b="1" dirty="0" smtClean="0">
                          <a:solidFill>
                            <a:schemeClr val="bg1"/>
                          </a:solidFill>
                          <a:latin typeface="Roboto Condensed" panose="020B0604020202020204" charset="0"/>
                          <a:ea typeface="Roboto Condensed" panose="020B0604020202020204" charset="0"/>
                        </a:rPr>
                        <a:t>[4]</a:t>
                      </a:r>
                      <a:endParaRPr lang="en-US" sz="1000" b="1" dirty="0">
                        <a:solidFill>
                          <a:schemeClr val="bg1"/>
                        </a:solidFill>
                        <a:latin typeface="Roboto Condensed" panose="020B0604020202020204" charset="0"/>
                        <a:ea typeface="Roboto Condensed" panose="020B0604020202020204" charset="0"/>
                      </a:endParaRPr>
                    </a:p>
                  </a:txBody>
                  <a:tcPr anchor="ctr">
                    <a:solidFill>
                      <a:srgbClr val="3F5378"/>
                    </a:solidFill>
                  </a:tcPr>
                </a:tc>
                <a:tc>
                  <a:txBody>
                    <a:bodyPr/>
                    <a:lstStyle/>
                    <a:p>
                      <a:pPr algn="ctr"/>
                      <a:r>
                        <a:rPr lang="en-US" sz="1000" b="1" dirty="0" err="1" smtClean="0">
                          <a:solidFill>
                            <a:schemeClr val="bg1"/>
                          </a:solidFill>
                          <a:latin typeface="Roboto Condensed" panose="020B0604020202020204" charset="0"/>
                          <a:ea typeface="Roboto Condensed" panose="020B0604020202020204" charset="0"/>
                        </a:rPr>
                        <a:t>Scaife</a:t>
                      </a:r>
                      <a:r>
                        <a:rPr lang="en-US" sz="1000" b="1" dirty="0" smtClean="0">
                          <a:solidFill>
                            <a:schemeClr val="bg1"/>
                          </a:solidFill>
                          <a:latin typeface="Roboto Condensed" panose="020B0604020202020204" charset="0"/>
                          <a:ea typeface="Roboto Condensed" panose="020B0604020202020204" charset="0"/>
                        </a:rPr>
                        <a:t> </a:t>
                      </a:r>
                      <a:r>
                        <a:rPr lang="en-US" sz="1000" b="1" i="1" dirty="0" smtClean="0">
                          <a:solidFill>
                            <a:schemeClr val="bg1"/>
                          </a:solidFill>
                          <a:latin typeface="Roboto Condensed" panose="020B0604020202020204" charset="0"/>
                          <a:ea typeface="Roboto Condensed" panose="020B0604020202020204" charset="0"/>
                        </a:rPr>
                        <a:t>et al.</a:t>
                      </a:r>
                      <a:r>
                        <a:rPr lang="en-US" sz="1000" b="1" i="0" baseline="0" dirty="0" smtClean="0">
                          <a:solidFill>
                            <a:schemeClr val="bg1"/>
                          </a:solidFill>
                          <a:latin typeface="Roboto Condensed" panose="020B0604020202020204" charset="0"/>
                          <a:ea typeface="Roboto Condensed" panose="020B0604020202020204" charset="0"/>
                        </a:rPr>
                        <a:t> </a:t>
                      </a:r>
                      <a:r>
                        <a:rPr lang="en-US" sz="1000" b="1" i="0" dirty="0" smtClean="0">
                          <a:solidFill>
                            <a:schemeClr val="bg1"/>
                          </a:solidFill>
                          <a:latin typeface="Roboto Condensed" panose="020B0604020202020204" charset="0"/>
                          <a:ea typeface="Roboto Condensed" panose="020B0604020202020204" charset="0"/>
                        </a:rPr>
                        <a:t>[5]</a:t>
                      </a:r>
                      <a:endParaRPr lang="en-US" sz="1000" b="1" dirty="0">
                        <a:solidFill>
                          <a:schemeClr val="bg1"/>
                        </a:solidFill>
                        <a:latin typeface="Roboto Condensed" panose="020B0604020202020204" charset="0"/>
                        <a:ea typeface="Roboto Condensed" panose="020B0604020202020204" charset="0"/>
                      </a:endParaRPr>
                    </a:p>
                  </a:txBody>
                  <a:tcPr anchor="ctr">
                    <a:solidFill>
                      <a:srgbClr val="3F5378"/>
                    </a:solidFill>
                  </a:tcPr>
                </a:tc>
                <a:tc>
                  <a:txBody>
                    <a:bodyPr/>
                    <a:lstStyle/>
                    <a:p>
                      <a:pPr algn="ctr"/>
                      <a:r>
                        <a:rPr lang="en-US" sz="1000" b="1" dirty="0" smtClean="0">
                          <a:solidFill>
                            <a:schemeClr val="bg1"/>
                          </a:solidFill>
                          <a:latin typeface="Roboto Condensed" panose="020B0604020202020204" charset="0"/>
                          <a:ea typeface="Roboto Condensed" panose="020B0604020202020204" charset="0"/>
                        </a:rPr>
                        <a:t>Proposed</a:t>
                      </a:r>
                      <a:r>
                        <a:rPr lang="en-US" sz="1000" b="1" baseline="0" dirty="0" smtClean="0">
                          <a:solidFill>
                            <a:schemeClr val="bg1"/>
                          </a:solidFill>
                          <a:latin typeface="Roboto Condensed" panose="020B0604020202020204" charset="0"/>
                          <a:ea typeface="Roboto Condensed" panose="020B0604020202020204" charset="0"/>
                        </a:rPr>
                        <a:t> Method</a:t>
                      </a:r>
                      <a:endParaRPr lang="en-US" sz="1000" b="1" dirty="0">
                        <a:solidFill>
                          <a:schemeClr val="bg1"/>
                        </a:solidFill>
                        <a:latin typeface="Roboto Condensed" panose="020B0604020202020204" charset="0"/>
                        <a:ea typeface="Roboto Condensed" panose="020B0604020202020204" charset="0"/>
                      </a:endParaRPr>
                    </a:p>
                  </a:txBody>
                  <a:tcPr anchor="ctr">
                    <a:solidFill>
                      <a:srgbClr val="3F5378"/>
                    </a:solidFill>
                  </a:tcPr>
                </a:tc>
                <a:extLst>
                  <a:ext uri="{0D108BD9-81ED-4DB2-BD59-A6C34878D82A}">
                    <a16:rowId xmlns:a16="http://schemas.microsoft.com/office/drawing/2014/main" val="1661105342"/>
                  </a:ext>
                </a:extLst>
              </a:tr>
              <a:tr h="370840">
                <a:tc gridSpan="4">
                  <a:txBody>
                    <a:bodyPr/>
                    <a:lstStyle/>
                    <a:p>
                      <a:pPr algn="ctr"/>
                      <a:r>
                        <a:rPr lang="en-US" sz="1000" dirty="0" smtClean="0">
                          <a:solidFill>
                            <a:srgbClr val="263248"/>
                          </a:solidFill>
                          <a:latin typeface="Roboto Condensed" panose="020B0604020202020204" charset="0"/>
                          <a:ea typeface="Roboto Condensed" panose="020B0604020202020204" charset="0"/>
                        </a:rPr>
                        <a:t>Did not consider evaluation on computationally</a:t>
                      </a:r>
                      <a:r>
                        <a:rPr lang="en-US" sz="1000" baseline="0" dirty="0" smtClean="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intensive</a:t>
                      </a:r>
                      <a:r>
                        <a:rPr lang="en-US" sz="1000" baseline="0" dirty="0" smtClean="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benchmark programs explicitly</a:t>
                      </a:r>
                      <a:endParaRPr lang="en-US" sz="1000" dirty="0">
                        <a:solidFill>
                          <a:srgbClr val="263248"/>
                        </a:solidFill>
                        <a:latin typeface="Roboto Condensed" panose="020B0604020202020204" charset="0"/>
                        <a:ea typeface="Roboto Condensed" panose="020B060402020202020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algn="ctr"/>
                      <a:endParaRPr lang="en-US" sz="1000" dirty="0">
                        <a:latin typeface="Roboto Condensed" panose="020B0604020202020204" charset="0"/>
                        <a:ea typeface="Roboto Condensed" panose="020B0604020202020204" charset="0"/>
                      </a:endParaRPr>
                    </a:p>
                  </a:txBody>
                  <a:tcPr anchor="ctr"/>
                </a:tc>
                <a:tc hMerge="1">
                  <a:txBody>
                    <a:bodyPr/>
                    <a:lstStyle/>
                    <a:p>
                      <a:pPr algn="ctr"/>
                      <a:endParaRPr lang="en-US" sz="1000" dirty="0">
                        <a:latin typeface="Roboto Condensed" panose="020B0604020202020204" charset="0"/>
                        <a:ea typeface="Roboto Condensed" panose="020B0604020202020204" charset="0"/>
                      </a:endParaRPr>
                    </a:p>
                  </a:txBody>
                  <a:tcPr anchor="ctr"/>
                </a:tc>
                <a:tc hMerge="1">
                  <a:txBody>
                    <a:bodyPr/>
                    <a:lstStyle/>
                    <a:p>
                      <a:pPr algn="ctr"/>
                      <a:endParaRPr lang="en-US" sz="1000" dirty="0">
                        <a:latin typeface="Roboto Condensed" panose="020B0604020202020204" charset="0"/>
                        <a:ea typeface="Roboto Condensed" panose="020B0604020202020204" charset="0"/>
                      </a:endParaRPr>
                    </a:p>
                  </a:txBody>
                  <a:tcPr anchor="ctr"/>
                </a:tc>
                <a:tc>
                  <a:txBody>
                    <a:bodyPr/>
                    <a:lstStyle/>
                    <a:p>
                      <a:pPr algn="ctr"/>
                      <a:r>
                        <a:rPr lang="en-US" sz="1000" b="1" dirty="0" smtClean="0">
                          <a:solidFill>
                            <a:srgbClr val="263248"/>
                          </a:solidFill>
                          <a:latin typeface="Roboto Condensed" panose="020B0604020202020204" charset="0"/>
                          <a:ea typeface="Roboto Condensed" panose="020B0604020202020204" charset="0"/>
                        </a:rPr>
                        <a:t>Can differentiate from Ransomwares</a:t>
                      </a:r>
                      <a:endParaRPr lang="en-US" sz="1000" b="1" dirty="0">
                        <a:solidFill>
                          <a:srgbClr val="263248"/>
                        </a:solidFill>
                        <a:latin typeface="Roboto Condensed" panose="020B0604020202020204" charset="0"/>
                        <a:ea typeface="Roboto Condensed" panose="020B0604020202020204" charset="0"/>
                      </a:endParaRPr>
                    </a:p>
                  </a:txBody>
                  <a:tcPr anchor="ctr"/>
                </a:tc>
                <a:extLst>
                  <a:ext uri="{0D108BD9-81ED-4DB2-BD59-A6C34878D82A}">
                    <a16:rowId xmlns:a16="http://schemas.microsoft.com/office/drawing/2014/main" val="2955701647"/>
                  </a:ext>
                </a:extLst>
              </a:tr>
              <a:tr h="370840">
                <a:tc>
                  <a:txBody>
                    <a:bodyPr/>
                    <a:lstStyle/>
                    <a:p>
                      <a:pPr algn="ctr"/>
                      <a:r>
                        <a:rPr lang="en-US" sz="1000" dirty="0" smtClean="0">
                          <a:solidFill>
                            <a:srgbClr val="263248"/>
                          </a:solidFill>
                          <a:latin typeface="Roboto Condensed" panose="020B0604020202020204" charset="0"/>
                          <a:ea typeface="Roboto Condensed" panose="020B0604020202020204" charset="0"/>
                        </a:rPr>
                        <a:t>Did not considered Disk Encryption Programs for false +</a:t>
                      </a:r>
                      <a:r>
                        <a:rPr lang="en-US" sz="1000" dirty="0" err="1" smtClean="0">
                          <a:solidFill>
                            <a:srgbClr val="263248"/>
                          </a:solidFill>
                          <a:latin typeface="Roboto Condensed" panose="020B0604020202020204" charset="0"/>
                          <a:ea typeface="Roboto Condensed" panose="020B0604020202020204" charset="0"/>
                        </a:rPr>
                        <a:t>ve</a:t>
                      </a:r>
                      <a:r>
                        <a:rPr lang="en-US" sz="1000" baseline="0" dirty="0" smtClean="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evaluation</a:t>
                      </a:r>
                      <a:endParaRPr lang="en-US" sz="1000" dirty="0">
                        <a:solidFill>
                          <a:srgbClr val="263248"/>
                        </a:solidFill>
                        <a:latin typeface="Roboto Condensed" panose="020B0604020202020204" charset="0"/>
                        <a:ea typeface="Roboto Condensed" panose="020B0604020202020204" charset="0"/>
                      </a:endParaRPr>
                    </a:p>
                  </a:txBody>
                  <a:tcPr anchor="ctr"/>
                </a:tc>
                <a:tc>
                  <a:txBody>
                    <a:bodyPr/>
                    <a:lstStyle/>
                    <a:p>
                      <a:pPr algn="ctr"/>
                      <a:r>
                        <a:rPr lang="en-US" sz="1000" dirty="0" smtClean="0">
                          <a:solidFill>
                            <a:srgbClr val="263248"/>
                          </a:solidFill>
                          <a:latin typeface="Roboto Condensed" panose="020B0604020202020204" charset="0"/>
                          <a:ea typeface="Roboto Condensed" panose="020B0604020202020204" charset="0"/>
                        </a:rPr>
                        <a:t>Did not considered Disk Encryption Programs for false +</a:t>
                      </a:r>
                      <a:r>
                        <a:rPr lang="en-US" sz="1000" dirty="0" err="1" smtClean="0">
                          <a:solidFill>
                            <a:srgbClr val="263248"/>
                          </a:solidFill>
                          <a:latin typeface="Roboto Condensed" panose="020B0604020202020204" charset="0"/>
                          <a:ea typeface="Roboto Condensed" panose="020B0604020202020204" charset="0"/>
                        </a:rPr>
                        <a:t>ve</a:t>
                      </a:r>
                      <a:r>
                        <a:rPr lang="en-US" sz="1000" baseline="0" dirty="0" smtClean="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evaluation</a:t>
                      </a:r>
                      <a:endParaRPr lang="en-US" sz="1000" dirty="0">
                        <a:solidFill>
                          <a:srgbClr val="263248"/>
                        </a:solidFill>
                        <a:latin typeface="Roboto Condensed" panose="020B0604020202020204" charset="0"/>
                        <a:ea typeface="Roboto Condensed" panose="020B0604020202020204" charset="0"/>
                      </a:endParaRPr>
                    </a:p>
                  </a:txBody>
                  <a:tcPr anchor="ctr"/>
                </a:tc>
                <a:tc>
                  <a:txBody>
                    <a:bodyPr/>
                    <a:lstStyle/>
                    <a:p>
                      <a:pPr algn="ctr"/>
                      <a:r>
                        <a:rPr lang="en-US" sz="1000" dirty="0" smtClean="0">
                          <a:solidFill>
                            <a:srgbClr val="263248"/>
                          </a:solidFill>
                          <a:latin typeface="Roboto Condensed" panose="020B0604020202020204" charset="0"/>
                          <a:ea typeface="Roboto Condensed" panose="020B0604020202020204" charset="0"/>
                        </a:rPr>
                        <a:t>False Negative for some ransomwares</a:t>
                      </a:r>
                      <a:endParaRPr lang="en-US" sz="1000" dirty="0">
                        <a:solidFill>
                          <a:srgbClr val="263248"/>
                        </a:solidFill>
                        <a:latin typeface="Roboto Condensed" panose="020B0604020202020204" charset="0"/>
                        <a:ea typeface="Roboto Condensed" panose="020B0604020202020204" charset="0"/>
                      </a:endParaRPr>
                    </a:p>
                  </a:txBody>
                  <a:tcPr anchor="ctr"/>
                </a:tc>
                <a:tc>
                  <a:txBody>
                    <a:bodyPr/>
                    <a:lstStyle/>
                    <a:p>
                      <a:pPr algn="ctr"/>
                      <a:r>
                        <a:rPr lang="en-US" sz="1000" dirty="0" smtClean="0">
                          <a:solidFill>
                            <a:srgbClr val="263248"/>
                          </a:solidFill>
                          <a:latin typeface="Roboto Condensed" panose="020B0604020202020204" charset="0"/>
                          <a:ea typeface="Roboto Condensed" panose="020B0604020202020204" charset="0"/>
                        </a:rPr>
                        <a:t>Needs Kernel Modification</a:t>
                      </a:r>
                      <a:endParaRPr lang="en-US" sz="1000" dirty="0">
                        <a:solidFill>
                          <a:srgbClr val="263248"/>
                        </a:solidFill>
                        <a:latin typeface="Roboto Condensed" panose="020B0604020202020204" charset="0"/>
                        <a:ea typeface="Roboto Condensed" panose="020B0604020202020204" charset="0"/>
                      </a:endParaRPr>
                    </a:p>
                  </a:txBody>
                  <a:tcPr anchor="ctr"/>
                </a:tc>
                <a:tc>
                  <a:txBody>
                    <a:bodyPr/>
                    <a:lstStyle/>
                    <a:p>
                      <a:pPr algn="ctr"/>
                      <a:r>
                        <a:rPr lang="en-US" sz="1000" b="1" dirty="0" smtClean="0">
                          <a:solidFill>
                            <a:srgbClr val="263248"/>
                          </a:solidFill>
                          <a:latin typeface="Roboto Condensed" panose="020B0604020202020204" charset="0"/>
                          <a:ea typeface="Roboto Condensed" panose="020B0604020202020204" charset="0"/>
                        </a:rPr>
                        <a:t>Can detect Disk</a:t>
                      </a:r>
                      <a:r>
                        <a:rPr lang="en-US" sz="1000" b="1" baseline="0" dirty="0" smtClean="0">
                          <a:solidFill>
                            <a:srgbClr val="263248"/>
                          </a:solidFill>
                          <a:latin typeface="Roboto Condensed" panose="020B0604020202020204" charset="0"/>
                          <a:ea typeface="Roboto Condensed" panose="020B0604020202020204" charset="0"/>
                        </a:rPr>
                        <a:t> Encryption Programs as </a:t>
                      </a:r>
                      <a:r>
                        <a:rPr lang="en-US" sz="1000" b="1" dirty="0" smtClean="0">
                          <a:solidFill>
                            <a:srgbClr val="263248"/>
                          </a:solidFill>
                          <a:latin typeface="Roboto Condensed" panose="020B0604020202020204" charset="0"/>
                          <a:ea typeface="Roboto Condensed" panose="020B0604020202020204" charset="0"/>
                        </a:rPr>
                        <a:t>false positives without any Kernel Modification</a:t>
                      </a:r>
                      <a:endParaRPr lang="en-US" sz="1000" b="1" dirty="0">
                        <a:solidFill>
                          <a:srgbClr val="263248"/>
                        </a:solidFill>
                        <a:latin typeface="Roboto Condensed" panose="020B0604020202020204" charset="0"/>
                        <a:ea typeface="Roboto Condensed" panose="020B0604020202020204" charset="0"/>
                      </a:endParaRPr>
                    </a:p>
                  </a:txBody>
                  <a:tcPr anchor="ctr"/>
                </a:tc>
                <a:extLst>
                  <a:ext uri="{0D108BD9-81ED-4DB2-BD59-A6C34878D82A}">
                    <a16:rowId xmlns:a16="http://schemas.microsoft.com/office/drawing/2014/main" val="186559865"/>
                  </a:ext>
                </a:extLst>
              </a:tr>
            </a:tbl>
          </a:graphicData>
        </a:graphic>
      </p:graphicFrame>
    </p:spTree>
    <p:extLst>
      <p:ext uri="{BB962C8B-B14F-4D97-AF65-F5344CB8AC3E}">
        <p14:creationId xmlns:p14="http://schemas.microsoft.com/office/powerpoint/2010/main" val="2217211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on File </a:t>
            </a:r>
            <a:r>
              <a:rPr lang="en-US" dirty="0" smtClean="0"/>
              <a:t>Recovery</a:t>
            </a:r>
            <a:endParaRPr lang="en-US" dirty="0"/>
          </a:p>
        </p:txBody>
      </p:sp>
      <p:sp>
        <p:nvSpPr>
          <p:cNvPr id="3" name="Text Placeholder 2"/>
          <p:cNvSpPr>
            <a:spLocks noGrp="1"/>
          </p:cNvSpPr>
          <p:nvPr>
            <p:ph type="body" idx="1"/>
          </p:nvPr>
        </p:nvSpPr>
        <p:spPr>
          <a:xfrm>
            <a:off x="979715" y="2321759"/>
            <a:ext cx="3554472" cy="1961853"/>
          </a:xfrm>
        </p:spPr>
        <p:txBody>
          <a:bodyPr/>
          <a:lstStyle/>
          <a:p>
            <a:pPr algn="just">
              <a:buClrTx/>
              <a:buSzPct val="100000"/>
            </a:pPr>
            <a:r>
              <a:rPr lang="en-US" sz="1000" dirty="0"/>
              <a:t>Depending on the detection latency, the ransomware can encrypt few files (say n</a:t>
            </a:r>
            <a:r>
              <a:rPr lang="en-US" sz="1000" dirty="0" smtClean="0"/>
              <a:t>).</a:t>
            </a:r>
            <a:endParaRPr lang="en-US" sz="1000" dirty="0"/>
          </a:p>
          <a:p>
            <a:pPr algn="just">
              <a:buClrTx/>
              <a:buSzPct val="100000"/>
            </a:pPr>
            <a:r>
              <a:rPr lang="en-US" sz="1000" dirty="0"/>
              <a:t>A practical solution would be to take backups of the n-recently opened files. After the lapse of the time quantum required to encrypt these files, we delete the copies if no ransomware alarm is raised by RAPPER. </a:t>
            </a:r>
          </a:p>
          <a:p>
            <a:pPr algn="just">
              <a:buClrTx/>
              <a:buSzPct val="100000"/>
            </a:pPr>
            <a:r>
              <a:rPr lang="en-US" sz="1000" dirty="0"/>
              <a:t>This minimizes the storage necessary for the backup files</a:t>
            </a:r>
            <a:r>
              <a:rPr lang="en-US" sz="1000" dirty="0" smtClean="0"/>
              <a:t>.</a:t>
            </a:r>
            <a:endParaRPr lang="en-US" sz="1000" dirty="0"/>
          </a:p>
          <a:p>
            <a:pPr algn="just">
              <a:buClrTx/>
              <a:buSzPct val="100000"/>
            </a:pPr>
            <a:r>
              <a:rPr lang="en-US" sz="1000" dirty="0"/>
              <a:t>To further ensure that the backup files are not encrypted we perform locking operation, like in Linux using </a:t>
            </a:r>
            <a:r>
              <a:rPr lang="en-US" sz="1000" dirty="0" err="1"/>
              <a:t>mlock</a:t>
            </a:r>
            <a:r>
              <a:rPr lang="en-US" sz="1000" dirty="0" smtClean="0"/>
              <a:t>().</a:t>
            </a:r>
            <a:endParaRPr lang="en-US" sz="1000"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20</a:t>
            </a:r>
            <a:endParaRPr lang="en" dirty="0"/>
          </a:p>
        </p:txBody>
      </p:sp>
      <p:sp>
        <p:nvSpPr>
          <p:cNvPr id="22" name="Rectangle 21"/>
          <p:cNvSpPr/>
          <p:nvPr/>
        </p:nvSpPr>
        <p:spPr>
          <a:xfrm>
            <a:off x="814275" y="1840252"/>
            <a:ext cx="4214925" cy="400110"/>
          </a:xfrm>
          <a:prstGeom prst="rect">
            <a:avLst/>
          </a:prstGeom>
        </p:spPr>
        <p:txBody>
          <a:bodyPr wrap="square">
            <a:spAutoFit/>
          </a:bodyPr>
          <a:lstStyle/>
          <a:p>
            <a:pPr algn="just">
              <a:buClrTx/>
              <a:buSzPct val="100000"/>
            </a:pPr>
            <a:r>
              <a:rPr lang="en-US" sz="1000" dirty="0">
                <a:solidFill>
                  <a:srgbClr val="263248"/>
                </a:solidFill>
                <a:latin typeface="Roboto Condensed" panose="020B0604020202020204" charset="0"/>
                <a:ea typeface="Roboto Condensed" panose="020B0604020202020204" charset="0"/>
              </a:rPr>
              <a:t>As a sample run with the WannaCry, out of 10000 files of approximately 21 bytes each, when the proposed method stops its execution, 68 files are encrypted</a:t>
            </a:r>
            <a:r>
              <a:rPr lang="en-US" sz="1000" dirty="0" smtClean="0">
                <a:solidFill>
                  <a:srgbClr val="263248"/>
                </a:solidFill>
                <a:latin typeface="Roboto Condensed" panose="020B0604020202020204" charset="0"/>
                <a:ea typeface="Roboto Condensed" panose="020B0604020202020204" charset="0"/>
              </a:rPr>
              <a:t>.</a:t>
            </a:r>
            <a:endParaRPr lang="en-US" sz="1000" dirty="0">
              <a:solidFill>
                <a:srgbClr val="263248"/>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3410234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on File </a:t>
            </a:r>
            <a:r>
              <a:rPr lang="en-US" dirty="0" smtClean="0"/>
              <a:t>Recovery</a:t>
            </a:r>
            <a:endParaRPr lang="en-US" dirty="0"/>
          </a:p>
        </p:txBody>
      </p:sp>
      <p:sp>
        <p:nvSpPr>
          <p:cNvPr id="3" name="Text Placeholder 2"/>
          <p:cNvSpPr>
            <a:spLocks noGrp="1"/>
          </p:cNvSpPr>
          <p:nvPr>
            <p:ph type="body" idx="1"/>
          </p:nvPr>
        </p:nvSpPr>
        <p:spPr>
          <a:xfrm>
            <a:off x="979715" y="2321759"/>
            <a:ext cx="3554472" cy="2559625"/>
          </a:xfrm>
        </p:spPr>
        <p:txBody>
          <a:bodyPr/>
          <a:lstStyle/>
          <a:p>
            <a:pPr algn="just">
              <a:buClrTx/>
              <a:buSzPct val="100000"/>
            </a:pPr>
            <a:r>
              <a:rPr lang="en-US" sz="1000" dirty="0"/>
              <a:t>Depending on the detection latency, the ransomware can encrypt few files (say n</a:t>
            </a:r>
            <a:r>
              <a:rPr lang="en-US" sz="1000" dirty="0" smtClean="0"/>
              <a:t>).</a:t>
            </a:r>
            <a:endParaRPr lang="en-US" sz="1000" dirty="0"/>
          </a:p>
          <a:p>
            <a:pPr algn="just">
              <a:buClrTx/>
              <a:buSzPct val="100000"/>
            </a:pPr>
            <a:r>
              <a:rPr lang="en-US" sz="1000" dirty="0"/>
              <a:t>A practical solution would be to take backups of the n-recently opened files. After the lapse of the time quantum required to encrypt these files, we delete the copies if no ransomware alarm is raised by RAPPER. </a:t>
            </a:r>
          </a:p>
          <a:p>
            <a:pPr algn="just">
              <a:buClrTx/>
              <a:buSzPct val="100000"/>
            </a:pPr>
            <a:r>
              <a:rPr lang="en-US" sz="1000" dirty="0"/>
              <a:t>This minimizes the storage necessary for the backup files</a:t>
            </a:r>
            <a:r>
              <a:rPr lang="en-US" sz="1000" dirty="0" smtClean="0"/>
              <a:t>.</a:t>
            </a:r>
            <a:endParaRPr lang="en-US" sz="1000" dirty="0"/>
          </a:p>
          <a:p>
            <a:pPr algn="just">
              <a:buClrTx/>
              <a:buSzPct val="100000"/>
            </a:pPr>
            <a:r>
              <a:rPr lang="en-US" sz="1000" dirty="0"/>
              <a:t>To further ensure that the backup files are not encrypted we perform locking operation, like in Linux using </a:t>
            </a:r>
            <a:r>
              <a:rPr lang="en-US" sz="1000" dirty="0" err="1"/>
              <a:t>mlock</a:t>
            </a:r>
            <a:r>
              <a:rPr lang="en-US" sz="1000" dirty="0" smtClean="0"/>
              <a:t>().</a:t>
            </a:r>
            <a:endParaRPr lang="en-US" sz="1000"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20</a:t>
            </a:r>
            <a:endParaRPr lang="en" dirty="0"/>
          </a:p>
        </p:txBody>
      </p:sp>
      <p:grpSp>
        <p:nvGrpSpPr>
          <p:cNvPr id="6" name="Group 5"/>
          <p:cNvGrpSpPr/>
          <p:nvPr/>
        </p:nvGrpSpPr>
        <p:grpSpPr>
          <a:xfrm>
            <a:off x="5622498" y="1840252"/>
            <a:ext cx="2437945" cy="631277"/>
            <a:chOff x="5656874" y="1633996"/>
            <a:chExt cx="2437945" cy="631277"/>
          </a:xfrm>
        </p:grpSpPr>
        <p:pic>
          <p:nvPicPr>
            <p:cNvPr id="7" name="Picture 6" descr="download (4)"/>
            <p:cNvPicPr/>
            <p:nvPr/>
          </p:nvPicPr>
          <p:blipFill>
            <a:blip r:embed="rId2"/>
            <a:stretch>
              <a:fillRect/>
            </a:stretch>
          </p:blipFill>
          <p:spPr>
            <a:xfrm>
              <a:off x="5656874" y="1633996"/>
              <a:ext cx="541080" cy="631276"/>
            </a:xfrm>
            <a:prstGeom prst="rect">
              <a:avLst/>
            </a:prstGeom>
          </p:spPr>
        </p:pic>
        <p:pic>
          <p:nvPicPr>
            <p:cNvPr id="8" name="Picture 7" descr="download (4)"/>
            <p:cNvPicPr/>
            <p:nvPr/>
          </p:nvPicPr>
          <p:blipFill>
            <a:blip r:embed="rId2"/>
            <a:stretch>
              <a:fillRect/>
            </a:stretch>
          </p:blipFill>
          <p:spPr>
            <a:xfrm>
              <a:off x="6288865" y="1633997"/>
              <a:ext cx="541080" cy="631276"/>
            </a:xfrm>
            <a:prstGeom prst="rect">
              <a:avLst/>
            </a:prstGeom>
          </p:spPr>
        </p:pic>
        <p:pic>
          <p:nvPicPr>
            <p:cNvPr id="9" name="Picture 8" descr="download (4)"/>
            <p:cNvPicPr/>
            <p:nvPr/>
          </p:nvPicPr>
          <p:blipFill>
            <a:blip r:embed="rId2"/>
            <a:stretch>
              <a:fillRect/>
            </a:stretch>
          </p:blipFill>
          <p:spPr>
            <a:xfrm>
              <a:off x="6921629" y="1633996"/>
              <a:ext cx="541080" cy="631276"/>
            </a:xfrm>
            <a:prstGeom prst="rect">
              <a:avLst/>
            </a:prstGeom>
          </p:spPr>
        </p:pic>
        <p:pic>
          <p:nvPicPr>
            <p:cNvPr id="10" name="Picture 9" descr="download (4)"/>
            <p:cNvPicPr/>
            <p:nvPr/>
          </p:nvPicPr>
          <p:blipFill>
            <a:blip r:embed="rId2"/>
            <a:stretch>
              <a:fillRect/>
            </a:stretch>
          </p:blipFill>
          <p:spPr>
            <a:xfrm>
              <a:off x="7553739" y="1633996"/>
              <a:ext cx="541080" cy="631276"/>
            </a:xfrm>
            <a:prstGeom prst="rect">
              <a:avLst/>
            </a:prstGeom>
          </p:spPr>
        </p:pic>
      </p:grpSp>
      <p:sp>
        <p:nvSpPr>
          <p:cNvPr id="20" name="Rectangle 19"/>
          <p:cNvSpPr/>
          <p:nvPr/>
        </p:nvSpPr>
        <p:spPr>
          <a:xfrm>
            <a:off x="814275" y="1840252"/>
            <a:ext cx="4214925" cy="400110"/>
          </a:xfrm>
          <a:prstGeom prst="rect">
            <a:avLst/>
          </a:prstGeom>
        </p:spPr>
        <p:txBody>
          <a:bodyPr wrap="square">
            <a:spAutoFit/>
          </a:bodyPr>
          <a:lstStyle/>
          <a:p>
            <a:pPr algn="just">
              <a:buClrTx/>
              <a:buSzPct val="100000"/>
            </a:pPr>
            <a:r>
              <a:rPr lang="en-US" sz="1000" dirty="0">
                <a:solidFill>
                  <a:srgbClr val="263248"/>
                </a:solidFill>
                <a:latin typeface="Roboto Condensed" panose="020B0604020202020204" charset="0"/>
                <a:ea typeface="Roboto Condensed" panose="020B0604020202020204" charset="0"/>
              </a:rPr>
              <a:t>As a sample run with the WannaCry, out of 10000 files of approximately 21 bytes each, when the proposed method stops its execution, 68 files are encrypted</a:t>
            </a:r>
            <a:r>
              <a:rPr lang="en-US" sz="1000" dirty="0" smtClean="0">
                <a:solidFill>
                  <a:srgbClr val="263248"/>
                </a:solidFill>
                <a:latin typeface="Roboto Condensed" panose="020B0604020202020204" charset="0"/>
                <a:ea typeface="Roboto Condensed" panose="020B0604020202020204" charset="0"/>
              </a:rPr>
              <a:t>.</a:t>
            </a:r>
            <a:endParaRPr lang="en-US" sz="1000" dirty="0">
              <a:solidFill>
                <a:srgbClr val="263248"/>
              </a:solidFill>
              <a:latin typeface="Roboto Condensed" panose="020B0604020202020204" charset="0"/>
              <a:ea typeface="Roboto Condensed" panose="020B0604020202020204" charset="0"/>
            </a:endParaRPr>
          </a:p>
        </p:txBody>
      </p:sp>
      <p:sp>
        <p:nvSpPr>
          <p:cNvPr id="21" name="TextBox 20"/>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1142627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on File </a:t>
            </a:r>
            <a:r>
              <a:rPr lang="en-US" dirty="0" smtClean="0"/>
              <a:t>Recovery</a:t>
            </a:r>
            <a:endParaRPr lang="en-US" dirty="0"/>
          </a:p>
        </p:txBody>
      </p:sp>
      <p:sp>
        <p:nvSpPr>
          <p:cNvPr id="3" name="Text Placeholder 2"/>
          <p:cNvSpPr>
            <a:spLocks noGrp="1"/>
          </p:cNvSpPr>
          <p:nvPr>
            <p:ph type="body" idx="1"/>
          </p:nvPr>
        </p:nvSpPr>
        <p:spPr>
          <a:xfrm>
            <a:off x="979715" y="2321759"/>
            <a:ext cx="3554472" cy="2559625"/>
          </a:xfrm>
        </p:spPr>
        <p:txBody>
          <a:bodyPr/>
          <a:lstStyle/>
          <a:p>
            <a:pPr algn="just">
              <a:buClrTx/>
              <a:buSzPct val="100000"/>
            </a:pPr>
            <a:r>
              <a:rPr lang="en-US" sz="1000" dirty="0"/>
              <a:t>Depending on the detection latency, the ransomware can encrypt few files (say n</a:t>
            </a:r>
            <a:r>
              <a:rPr lang="en-US" sz="1000" dirty="0" smtClean="0"/>
              <a:t>).</a:t>
            </a:r>
            <a:endParaRPr lang="en-US" sz="1000" dirty="0"/>
          </a:p>
          <a:p>
            <a:pPr algn="just">
              <a:buClrTx/>
              <a:buSzPct val="100000"/>
            </a:pPr>
            <a:r>
              <a:rPr lang="en-US" sz="1000" dirty="0"/>
              <a:t>A practical solution would be to take backups of the n-recently opened files. After the lapse of the time quantum required to encrypt these files, we delete the copies if no ransomware alarm is raised by RAPPER. </a:t>
            </a:r>
          </a:p>
          <a:p>
            <a:pPr algn="just">
              <a:buClrTx/>
              <a:buSzPct val="100000"/>
            </a:pPr>
            <a:r>
              <a:rPr lang="en-US" sz="1000" dirty="0"/>
              <a:t>This minimizes the storage necessary for the backup files</a:t>
            </a:r>
            <a:r>
              <a:rPr lang="en-US" sz="1000" dirty="0" smtClean="0"/>
              <a:t>.</a:t>
            </a:r>
            <a:endParaRPr lang="en-US" sz="1000" dirty="0"/>
          </a:p>
          <a:p>
            <a:pPr algn="just">
              <a:buClrTx/>
              <a:buSzPct val="100000"/>
            </a:pPr>
            <a:r>
              <a:rPr lang="en-US" sz="1000" dirty="0"/>
              <a:t>To further ensure that the backup files are not encrypted we perform locking operation, like in Linux using </a:t>
            </a:r>
            <a:r>
              <a:rPr lang="en-US" sz="1000" dirty="0" err="1"/>
              <a:t>mlock</a:t>
            </a:r>
            <a:r>
              <a:rPr lang="en-US" sz="1000" dirty="0" smtClean="0"/>
              <a:t>().</a:t>
            </a:r>
            <a:endParaRPr lang="en-US" sz="1000"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20</a:t>
            </a:r>
            <a:endParaRPr lang="en" dirty="0"/>
          </a:p>
        </p:txBody>
      </p:sp>
      <p:grpSp>
        <p:nvGrpSpPr>
          <p:cNvPr id="6" name="Group 5"/>
          <p:cNvGrpSpPr/>
          <p:nvPr/>
        </p:nvGrpSpPr>
        <p:grpSpPr>
          <a:xfrm>
            <a:off x="5622498" y="1840252"/>
            <a:ext cx="2437945" cy="631277"/>
            <a:chOff x="5656874" y="1633996"/>
            <a:chExt cx="2437945" cy="631277"/>
          </a:xfrm>
        </p:grpSpPr>
        <p:pic>
          <p:nvPicPr>
            <p:cNvPr id="7" name="Picture 6" descr="download (4)"/>
            <p:cNvPicPr/>
            <p:nvPr/>
          </p:nvPicPr>
          <p:blipFill>
            <a:blip r:embed="rId2"/>
            <a:stretch>
              <a:fillRect/>
            </a:stretch>
          </p:blipFill>
          <p:spPr>
            <a:xfrm>
              <a:off x="5656874" y="1633996"/>
              <a:ext cx="541080" cy="631276"/>
            </a:xfrm>
            <a:prstGeom prst="rect">
              <a:avLst/>
            </a:prstGeom>
          </p:spPr>
        </p:pic>
        <p:pic>
          <p:nvPicPr>
            <p:cNvPr id="8" name="Picture 7" descr="download (4)"/>
            <p:cNvPicPr/>
            <p:nvPr/>
          </p:nvPicPr>
          <p:blipFill>
            <a:blip r:embed="rId2"/>
            <a:stretch>
              <a:fillRect/>
            </a:stretch>
          </p:blipFill>
          <p:spPr>
            <a:xfrm>
              <a:off x="6288865" y="1633997"/>
              <a:ext cx="541080" cy="631276"/>
            </a:xfrm>
            <a:prstGeom prst="rect">
              <a:avLst/>
            </a:prstGeom>
          </p:spPr>
        </p:pic>
        <p:pic>
          <p:nvPicPr>
            <p:cNvPr id="9" name="Picture 8" descr="download (4)"/>
            <p:cNvPicPr/>
            <p:nvPr/>
          </p:nvPicPr>
          <p:blipFill>
            <a:blip r:embed="rId2"/>
            <a:stretch>
              <a:fillRect/>
            </a:stretch>
          </p:blipFill>
          <p:spPr>
            <a:xfrm>
              <a:off x="6921629" y="1633996"/>
              <a:ext cx="541080" cy="631276"/>
            </a:xfrm>
            <a:prstGeom prst="rect">
              <a:avLst/>
            </a:prstGeom>
          </p:spPr>
        </p:pic>
        <p:pic>
          <p:nvPicPr>
            <p:cNvPr id="10" name="Picture 9" descr="download (4)"/>
            <p:cNvPicPr/>
            <p:nvPr/>
          </p:nvPicPr>
          <p:blipFill>
            <a:blip r:embed="rId2"/>
            <a:stretch>
              <a:fillRect/>
            </a:stretch>
          </p:blipFill>
          <p:spPr>
            <a:xfrm>
              <a:off x="7553739" y="1633996"/>
              <a:ext cx="541080" cy="631276"/>
            </a:xfrm>
            <a:prstGeom prst="rect">
              <a:avLst/>
            </a:prstGeom>
          </p:spPr>
        </p:pic>
      </p:grpSp>
      <p:pic>
        <p:nvPicPr>
          <p:cNvPr id="14" name="Content Placeholder 13" descr="download (3)"/>
          <p:cNvPicPr>
            <a:picLocks/>
          </p:cNvPicPr>
          <p:nvPr/>
        </p:nvPicPr>
        <p:blipFill>
          <a:blip r:embed="rId3"/>
          <a:stretch>
            <a:fillRect/>
          </a:stretch>
        </p:blipFill>
        <p:spPr>
          <a:xfrm>
            <a:off x="5616448" y="3159742"/>
            <a:ext cx="541080" cy="631276"/>
          </a:xfrm>
          <a:prstGeom prst="rect">
            <a:avLst/>
          </a:prstGeom>
          <a:noFill/>
          <a:ln>
            <a:noFill/>
          </a:ln>
        </p:spPr>
      </p:pic>
      <p:pic>
        <p:nvPicPr>
          <p:cNvPr id="15" name="Content Placeholder 13" descr="download (3)"/>
          <p:cNvPicPr/>
          <p:nvPr/>
        </p:nvPicPr>
        <p:blipFill>
          <a:blip r:embed="rId3"/>
          <a:stretch>
            <a:fillRect/>
          </a:stretch>
        </p:blipFill>
        <p:spPr>
          <a:xfrm>
            <a:off x="6254489" y="3159742"/>
            <a:ext cx="541080" cy="631276"/>
          </a:xfrm>
          <a:prstGeom prst="rect">
            <a:avLst/>
          </a:prstGeom>
          <a:noFill/>
          <a:ln w="9525">
            <a:noFill/>
            <a:miter lim="800000"/>
            <a:headEnd/>
            <a:tailEnd/>
          </a:ln>
        </p:spPr>
      </p:pic>
      <p:pic>
        <p:nvPicPr>
          <p:cNvPr id="16" name="Content Placeholder 13" descr="download (3)"/>
          <p:cNvPicPr/>
          <p:nvPr/>
        </p:nvPicPr>
        <p:blipFill>
          <a:blip r:embed="rId3"/>
          <a:stretch>
            <a:fillRect/>
          </a:stretch>
        </p:blipFill>
        <p:spPr>
          <a:xfrm>
            <a:off x="6881202" y="3159742"/>
            <a:ext cx="541080" cy="631276"/>
          </a:xfrm>
          <a:prstGeom prst="rect">
            <a:avLst/>
          </a:prstGeom>
          <a:noFill/>
          <a:ln w="9525">
            <a:noFill/>
            <a:miter lim="800000"/>
            <a:headEnd/>
            <a:tailEnd/>
          </a:ln>
        </p:spPr>
      </p:pic>
      <p:pic>
        <p:nvPicPr>
          <p:cNvPr id="17" name="Content Placeholder 13" descr="download (3)"/>
          <p:cNvPicPr/>
          <p:nvPr/>
        </p:nvPicPr>
        <p:blipFill>
          <a:blip r:embed="rId3"/>
          <a:stretch>
            <a:fillRect/>
          </a:stretch>
        </p:blipFill>
        <p:spPr>
          <a:xfrm>
            <a:off x="7522748" y="3159742"/>
            <a:ext cx="541080" cy="631276"/>
          </a:xfrm>
          <a:prstGeom prst="rect">
            <a:avLst/>
          </a:prstGeom>
          <a:noFill/>
          <a:ln w="9525">
            <a:noFill/>
            <a:miter lim="800000"/>
            <a:headEnd/>
            <a:tailEnd/>
          </a:ln>
        </p:spPr>
      </p:pic>
      <p:sp>
        <p:nvSpPr>
          <p:cNvPr id="18" name="Rectangle 17"/>
          <p:cNvSpPr/>
          <p:nvPr/>
        </p:nvSpPr>
        <p:spPr>
          <a:xfrm>
            <a:off x="5521874" y="3051056"/>
            <a:ext cx="2609850" cy="8318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5435282" y="2778031"/>
            <a:ext cx="643125" cy="276999"/>
          </a:xfrm>
          <a:prstGeom prst="rect">
            <a:avLst/>
          </a:prstGeom>
        </p:spPr>
        <p:txBody>
          <a:bodyPr wrap="none">
            <a:spAutoFit/>
          </a:bodyPr>
          <a:lstStyle/>
          <a:p>
            <a:r>
              <a:rPr lang="en-GB" sz="1200" i="1" dirty="0" err="1">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mlock</a:t>
            </a:r>
            <a:r>
              <a:rPr lang="en-GB" sz="1200" i="1" dirty="0" smtClean="0">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a:t>
            </a:r>
            <a:endParaRPr lang="en-IN" sz="1200" dirty="0">
              <a:effectLst>
                <a:outerShdw blurRad="38100" dist="38100" dir="2700000" algn="tl">
                  <a:srgbClr val="000000">
                    <a:alpha val="43137"/>
                  </a:srgbClr>
                </a:outerShdw>
              </a:effectLst>
              <a:latin typeface="Roboto Condensed" panose="020B0604020202020204" charset="0"/>
              <a:ea typeface="Roboto Condensed" panose="020B0604020202020204" charset="0"/>
            </a:endParaRPr>
          </a:p>
        </p:txBody>
      </p:sp>
      <p:sp>
        <p:nvSpPr>
          <p:cNvPr id="20" name="Rectangle 19"/>
          <p:cNvSpPr/>
          <p:nvPr/>
        </p:nvSpPr>
        <p:spPr>
          <a:xfrm>
            <a:off x="814275" y="1840252"/>
            <a:ext cx="4214925" cy="400110"/>
          </a:xfrm>
          <a:prstGeom prst="rect">
            <a:avLst/>
          </a:prstGeom>
        </p:spPr>
        <p:txBody>
          <a:bodyPr wrap="square">
            <a:spAutoFit/>
          </a:bodyPr>
          <a:lstStyle/>
          <a:p>
            <a:pPr algn="just">
              <a:buClrTx/>
              <a:buSzPct val="100000"/>
            </a:pPr>
            <a:r>
              <a:rPr lang="en-US" sz="1000" dirty="0">
                <a:solidFill>
                  <a:srgbClr val="263248"/>
                </a:solidFill>
                <a:latin typeface="Roboto Condensed" panose="020B0604020202020204" charset="0"/>
                <a:ea typeface="Roboto Condensed" panose="020B0604020202020204" charset="0"/>
              </a:rPr>
              <a:t>As a sample run with the WannaCry, out of 10000 files of approximately 21 bytes each, when the proposed method stops its execution, 68 files are encrypted</a:t>
            </a:r>
            <a:r>
              <a:rPr lang="en-US" sz="1000" dirty="0" smtClean="0">
                <a:solidFill>
                  <a:srgbClr val="263248"/>
                </a:solidFill>
                <a:latin typeface="Roboto Condensed" panose="020B0604020202020204" charset="0"/>
                <a:ea typeface="Roboto Condensed" panose="020B0604020202020204" charset="0"/>
              </a:rPr>
              <a:t>.</a:t>
            </a:r>
            <a:endParaRPr lang="en-US" sz="1000" dirty="0">
              <a:solidFill>
                <a:srgbClr val="263248"/>
              </a:solidFill>
              <a:latin typeface="Roboto Condensed" panose="020B0604020202020204" charset="0"/>
              <a:ea typeface="Roboto Condensed" panose="020B0604020202020204" charset="0"/>
            </a:endParaRPr>
          </a:p>
        </p:txBody>
      </p:sp>
      <p:sp>
        <p:nvSpPr>
          <p:cNvPr id="21" name="TextBox 20"/>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354372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on File </a:t>
            </a:r>
            <a:r>
              <a:rPr lang="en-US" dirty="0" smtClean="0"/>
              <a:t>Recovery</a:t>
            </a:r>
            <a:endParaRPr lang="en-US" dirty="0"/>
          </a:p>
        </p:txBody>
      </p:sp>
      <p:sp>
        <p:nvSpPr>
          <p:cNvPr id="3" name="Text Placeholder 2"/>
          <p:cNvSpPr>
            <a:spLocks noGrp="1"/>
          </p:cNvSpPr>
          <p:nvPr>
            <p:ph type="body" idx="1"/>
          </p:nvPr>
        </p:nvSpPr>
        <p:spPr>
          <a:xfrm>
            <a:off x="979715" y="2321759"/>
            <a:ext cx="3554472" cy="2559625"/>
          </a:xfrm>
        </p:spPr>
        <p:txBody>
          <a:bodyPr/>
          <a:lstStyle/>
          <a:p>
            <a:pPr algn="just">
              <a:buClrTx/>
              <a:buSzPct val="100000"/>
            </a:pPr>
            <a:r>
              <a:rPr lang="en-US" sz="1000" dirty="0"/>
              <a:t>Depending on the detection latency, the ransomware can encrypt few files (say n</a:t>
            </a:r>
            <a:r>
              <a:rPr lang="en-US" sz="1000" dirty="0" smtClean="0"/>
              <a:t>).</a:t>
            </a:r>
            <a:endParaRPr lang="en-US" sz="1000" dirty="0"/>
          </a:p>
          <a:p>
            <a:pPr algn="just">
              <a:buClrTx/>
              <a:buSzPct val="100000"/>
            </a:pPr>
            <a:r>
              <a:rPr lang="en-US" sz="1000" dirty="0"/>
              <a:t>A practical solution would be to take backups of the n-recently opened files. After the lapse of the time quantum required to encrypt these files, we delete the copies if no ransomware alarm is raised by RAPPER. </a:t>
            </a:r>
          </a:p>
          <a:p>
            <a:pPr algn="just">
              <a:buClrTx/>
              <a:buSzPct val="100000"/>
            </a:pPr>
            <a:r>
              <a:rPr lang="en-US" sz="1000" dirty="0"/>
              <a:t>This minimizes the storage necessary for the backup files</a:t>
            </a:r>
            <a:r>
              <a:rPr lang="en-US" sz="1000" dirty="0" smtClean="0"/>
              <a:t>.</a:t>
            </a:r>
            <a:endParaRPr lang="en-US" sz="1000" dirty="0"/>
          </a:p>
          <a:p>
            <a:pPr algn="just">
              <a:buClrTx/>
              <a:buSzPct val="100000"/>
            </a:pPr>
            <a:r>
              <a:rPr lang="en-US" sz="1000" dirty="0"/>
              <a:t>To further ensure that the backup files are not encrypted we perform locking operation, like in Linux using </a:t>
            </a:r>
            <a:r>
              <a:rPr lang="en-US" sz="1000" dirty="0" err="1"/>
              <a:t>mlock</a:t>
            </a:r>
            <a:r>
              <a:rPr lang="en-US" sz="1000" dirty="0" smtClean="0"/>
              <a:t>().</a:t>
            </a:r>
            <a:endParaRPr lang="en-US" sz="1000"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20</a:t>
            </a:r>
            <a:endParaRPr lang="en" dirty="0"/>
          </a:p>
        </p:txBody>
      </p:sp>
      <p:grpSp>
        <p:nvGrpSpPr>
          <p:cNvPr id="6" name="Group 5"/>
          <p:cNvGrpSpPr/>
          <p:nvPr/>
        </p:nvGrpSpPr>
        <p:grpSpPr>
          <a:xfrm>
            <a:off x="5622498" y="1840252"/>
            <a:ext cx="2437945" cy="631277"/>
            <a:chOff x="5656874" y="1633996"/>
            <a:chExt cx="2437945" cy="631277"/>
          </a:xfrm>
        </p:grpSpPr>
        <p:pic>
          <p:nvPicPr>
            <p:cNvPr id="7" name="Picture 6" descr="download (4)"/>
            <p:cNvPicPr/>
            <p:nvPr/>
          </p:nvPicPr>
          <p:blipFill>
            <a:blip r:embed="rId2"/>
            <a:stretch>
              <a:fillRect/>
            </a:stretch>
          </p:blipFill>
          <p:spPr>
            <a:xfrm>
              <a:off x="5656874" y="1633996"/>
              <a:ext cx="541080" cy="631276"/>
            </a:xfrm>
            <a:prstGeom prst="rect">
              <a:avLst/>
            </a:prstGeom>
          </p:spPr>
        </p:pic>
        <p:pic>
          <p:nvPicPr>
            <p:cNvPr id="8" name="Picture 7" descr="download (4)"/>
            <p:cNvPicPr/>
            <p:nvPr/>
          </p:nvPicPr>
          <p:blipFill>
            <a:blip r:embed="rId2"/>
            <a:stretch>
              <a:fillRect/>
            </a:stretch>
          </p:blipFill>
          <p:spPr>
            <a:xfrm>
              <a:off x="6288865" y="1633997"/>
              <a:ext cx="541080" cy="631276"/>
            </a:xfrm>
            <a:prstGeom prst="rect">
              <a:avLst/>
            </a:prstGeom>
          </p:spPr>
        </p:pic>
        <p:pic>
          <p:nvPicPr>
            <p:cNvPr id="9" name="Picture 8" descr="download (4)"/>
            <p:cNvPicPr/>
            <p:nvPr/>
          </p:nvPicPr>
          <p:blipFill>
            <a:blip r:embed="rId2"/>
            <a:stretch>
              <a:fillRect/>
            </a:stretch>
          </p:blipFill>
          <p:spPr>
            <a:xfrm>
              <a:off x="6921629" y="1633996"/>
              <a:ext cx="541080" cy="631276"/>
            </a:xfrm>
            <a:prstGeom prst="rect">
              <a:avLst/>
            </a:prstGeom>
          </p:spPr>
        </p:pic>
        <p:pic>
          <p:nvPicPr>
            <p:cNvPr id="10" name="Picture 9" descr="download (4)"/>
            <p:cNvPicPr/>
            <p:nvPr/>
          </p:nvPicPr>
          <p:blipFill>
            <a:blip r:embed="rId2"/>
            <a:stretch>
              <a:fillRect/>
            </a:stretch>
          </p:blipFill>
          <p:spPr>
            <a:xfrm>
              <a:off x="7553739" y="1633996"/>
              <a:ext cx="541080" cy="631276"/>
            </a:xfrm>
            <a:prstGeom prst="rect">
              <a:avLst/>
            </a:prstGeom>
          </p:spPr>
        </p:pic>
      </p:grpSp>
      <p:pic>
        <p:nvPicPr>
          <p:cNvPr id="11" name="Content Placeholder 9" descr="download (2)"/>
          <p:cNvPicPr/>
          <p:nvPr/>
        </p:nvPicPr>
        <p:blipFill>
          <a:blip r:embed="rId3"/>
          <a:stretch>
            <a:fillRect/>
          </a:stretch>
        </p:blipFill>
        <p:spPr>
          <a:xfrm>
            <a:off x="6888096" y="1840252"/>
            <a:ext cx="541199" cy="631276"/>
          </a:xfrm>
          <a:prstGeom prst="rect">
            <a:avLst/>
          </a:prstGeom>
          <a:noFill/>
          <a:ln w="9525">
            <a:noFill/>
            <a:miter lim="800000"/>
            <a:headEnd/>
            <a:tailEnd/>
          </a:ln>
        </p:spPr>
      </p:pic>
      <p:pic>
        <p:nvPicPr>
          <p:cNvPr id="12" name="Content Placeholder 9" descr="download (2)"/>
          <p:cNvPicPr/>
          <p:nvPr/>
        </p:nvPicPr>
        <p:blipFill>
          <a:blip r:embed="rId3"/>
          <a:stretch>
            <a:fillRect/>
          </a:stretch>
        </p:blipFill>
        <p:spPr>
          <a:xfrm>
            <a:off x="7518401" y="1840252"/>
            <a:ext cx="541199" cy="631276"/>
          </a:xfrm>
          <a:prstGeom prst="rect">
            <a:avLst/>
          </a:prstGeom>
          <a:noFill/>
          <a:ln w="9525">
            <a:noFill/>
            <a:miter lim="800000"/>
            <a:headEnd/>
            <a:tailEnd/>
          </a:ln>
        </p:spPr>
      </p:pic>
      <p:pic>
        <p:nvPicPr>
          <p:cNvPr id="13" name="Content Placeholder 9" descr="download (2)"/>
          <p:cNvPicPr/>
          <p:nvPr/>
        </p:nvPicPr>
        <p:blipFill>
          <a:blip r:embed="rId3"/>
          <a:stretch>
            <a:fillRect/>
          </a:stretch>
        </p:blipFill>
        <p:spPr>
          <a:xfrm>
            <a:off x="6254429" y="1840252"/>
            <a:ext cx="541199" cy="631276"/>
          </a:xfrm>
          <a:prstGeom prst="rect">
            <a:avLst/>
          </a:prstGeom>
          <a:noFill/>
          <a:ln w="9525">
            <a:noFill/>
            <a:miter lim="800000"/>
            <a:headEnd/>
            <a:tailEnd/>
          </a:ln>
        </p:spPr>
      </p:pic>
      <p:pic>
        <p:nvPicPr>
          <p:cNvPr id="14" name="Content Placeholder 13" descr="download (3)"/>
          <p:cNvPicPr>
            <a:picLocks/>
          </p:cNvPicPr>
          <p:nvPr/>
        </p:nvPicPr>
        <p:blipFill>
          <a:blip r:embed="rId4"/>
          <a:stretch>
            <a:fillRect/>
          </a:stretch>
        </p:blipFill>
        <p:spPr>
          <a:xfrm>
            <a:off x="5616448" y="3159742"/>
            <a:ext cx="541080" cy="631276"/>
          </a:xfrm>
          <a:prstGeom prst="rect">
            <a:avLst/>
          </a:prstGeom>
          <a:noFill/>
          <a:ln>
            <a:noFill/>
          </a:ln>
        </p:spPr>
      </p:pic>
      <p:pic>
        <p:nvPicPr>
          <p:cNvPr id="15" name="Content Placeholder 13" descr="download (3)"/>
          <p:cNvPicPr/>
          <p:nvPr/>
        </p:nvPicPr>
        <p:blipFill>
          <a:blip r:embed="rId4"/>
          <a:stretch>
            <a:fillRect/>
          </a:stretch>
        </p:blipFill>
        <p:spPr>
          <a:xfrm>
            <a:off x="6254489" y="3159742"/>
            <a:ext cx="541080" cy="631276"/>
          </a:xfrm>
          <a:prstGeom prst="rect">
            <a:avLst/>
          </a:prstGeom>
          <a:noFill/>
          <a:ln w="9525">
            <a:noFill/>
            <a:miter lim="800000"/>
            <a:headEnd/>
            <a:tailEnd/>
          </a:ln>
        </p:spPr>
      </p:pic>
      <p:pic>
        <p:nvPicPr>
          <p:cNvPr id="16" name="Content Placeholder 13" descr="download (3)"/>
          <p:cNvPicPr/>
          <p:nvPr/>
        </p:nvPicPr>
        <p:blipFill>
          <a:blip r:embed="rId4"/>
          <a:stretch>
            <a:fillRect/>
          </a:stretch>
        </p:blipFill>
        <p:spPr>
          <a:xfrm>
            <a:off x="6881202" y="3159742"/>
            <a:ext cx="541080" cy="631276"/>
          </a:xfrm>
          <a:prstGeom prst="rect">
            <a:avLst/>
          </a:prstGeom>
          <a:noFill/>
          <a:ln w="9525">
            <a:noFill/>
            <a:miter lim="800000"/>
            <a:headEnd/>
            <a:tailEnd/>
          </a:ln>
        </p:spPr>
      </p:pic>
      <p:pic>
        <p:nvPicPr>
          <p:cNvPr id="17" name="Content Placeholder 13" descr="download (3)"/>
          <p:cNvPicPr/>
          <p:nvPr/>
        </p:nvPicPr>
        <p:blipFill>
          <a:blip r:embed="rId4"/>
          <a:stretch>
            <a:fillRect/>
          </a:stretch>
        </p:blipFill>
        <p:spPr>
          <a:xfrm>
            <a:off x="7522748" y="3159742"/>
            <a:ext cx="541080" cy="631276"/>
          </a:xfrm>
          <a:prstGeom prst="rect">
            <a:avLst/>
          </a:prstGeom>
          <a:noFill/>
          <a:ln w="9525">
            <a:noFill/>
            <a:miter lim="800000"/>
            <a:headEnd/>
            <a:tailEnd/>
          </a:ln>
        </p:spPr>
      </p:pic>
      <p:sp>
        <p:nvSpPr>
          <p:cNvPr id="18" name="Rectangle 17"/>
          <p:cNvSpPr/>
          <p:nvPr/>
        </p:nvSpPr>
        <p:spPr>
          <a:xfrm>
            <a:off x="5521874" y="3051056"/>
            <a:ext cx="2609850" cy="8318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5435282" y="2778031"/>
            <a:ext cx="643125" cy="276999"/>
          </a:xfrm>
          <a:prstGeom prst="rect">
            <a:avLst/>
          </a:prstGeom>
        </p:spPr>
        <p:txBody>
          <a:bodyPr wrap="none">
            <a:spAutoFit/>
          </a:bodyPr>
          <a:lstStyle/>
          <a:p>
            <a:r>
              <a:rPr lang="en-GB" sz="1200" i="1" dirty="0" err="1">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mlock</a:t>
            </a:r>
            <a:r>
              <a:rPr lang="en-GB" sz="1200" i="1" dirty="0" smtClean="0">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a:t>
            </a:r>
            <a:endParaRPr lang="en-IN" sz="1200" dirty="0">
              <a:effectLst>
                <a:outerShdw blurRad="38100" dist="38100" dir="2700000" algn="tl">
                  <a:srgbClr val="000000">
                    <a:alpha val="43137"/>
                  </a:srgbClr>
                </a:outerShdw>
              </a:effectLst>
              <a:latin typeface="Roboto Condensed" panose="020B0604020202020204" charset="0"/>
              <a:ea typeface="Roboto Condensed" panose="020B0604020202020204" charset="0"/>
            </a:endParaRPr>
          </a:p>
        </p:txBody>
      </p:sp>
      <p:sp>
        <p:nvSpPr>
          <p:cNvPr id="20" name="Rectangle 19"/>
          <p:cNvSpPr/>
          <p:nvPr/>
        </p:nvSpPr>
        <p:spPr>
          <a:xfrm>
            <a:off x="814275" y="1840252"/>
            <a:ext cx="4214925" cy="400110"/>
          </a:xfrm>
          <a:prstGeom prst="rect">
            <a:avLst/>
          </a:prstGeom>
        </p:spPr>
        <p:txBody>
          <a:bodyPr wrap="square">
            <a:spAutoFit/>
          </a:bodyPr>
          <a:lstStyle/>
          <a:p>
            <a:pPr algn="just">
              <a:buClrTx/>
              <a:buSzPct val="100000"/>
            </a:pPr>
            <a:r>
              <a:rPr lang="en-US" sz="1000" dirty="0">
                <a:solidFill>
                  <a:srgbClr val="263248"/>
                </a:solidFill>
                <a:latin typeface="Roboto Condensed" panose="020B0604020202020204" charset="0"/>
                <a:ea typeface="Roboto Condensed" panose="020B0604020202020204" charset="0"/>
              </a:rPr>
              <a:t>As a sample run with the WannaCry, out of 10000 files of approximately 21 bytes each, when the proposed method stops its execution, 68 files are encrypted</a:t>
            </a:r>
            <a:r>
              <a:rPr lang="en-US" sz="1000" dirty="0" smtClean="0">
                <a:solidFill>
                  <a:srgbClr val="263248"/>
                </a:solidFill>
                <a:latin typeface="Roboto Condensed" panose="020B0604020202020204" charset="0"/>
                <a:ea typeface="Roboto Condensed" panose="020B0604020202020204" charset="0"/>
              </a:rPr>
              <a:t>.</a:t>
            </a:r>
            <a:endParaRPr lang="en-US" sz="1000" dirty="0">
              <a:solidFill>
                <a:srgbClr val="263248"/>
              </a:solidFill>
              <a:latin typeface="Roboto Condensed" panose="020B0604020202020204" charset="0"/>
              <a:ea typeface="Roboto Condensed" panose="020B0604020202020204" charset="0"/>
            </a:endParaRPr>
          </a:p>
        </p:txBody>
      </p:sp>
      <p:sp>
        <p:nvSpPr>
          <p:cNvPr id="21" name="TextBox 20"/>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683113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on File </a:t>
            </a:r>
            <a:r>
              <a:rPr lang="en-US" dirty="0" smtClean="0"/>
              <a:t>Recovery</a:t>
            </a:r>
            <a:endParaRPr lang="en-US" dirty="0"/>
          </a:p>
        </p:txBody>
      </p:sp>
      <p:sp>
        <p:nvSpPr>
          <p:cNvPr id="3" name="Text Placeholder 2"/>
          <p:cNvSpPr>
            <a:spLocks noGrp="1"/>
          </p:cNvSpPr>
          <p:nvPr>
            <p:ph type="body" idx="1"/>
          </p:nvPr>
        </p:nvSpPr>
        <p:spPr>
          <a:xfrm>
            <a:off x="979715" y="2321759"/>
            <a:ext cx="3554472" cy="2559625"/>
          </a:xfrm>
        </p:spPr>
        <p:txBody>
          <a:bodyPr/>
          <a:lstStyle/>
          <a:p>
            <a:pPr algn="just">
              <a:buClrTx/>
              <a:buSzPct val="100000"/>
            </a:pPr>
            <a:r>
              <a:rPr lang="en-US" sz="1000" dirty="0"/>
              <a:t>Depending on the detection latency, the ransomware can encrypt few files (say n</a:t>
            </a:r>
            <a:r>
              <a:rPr lang="en-US" sz="1000" dirty="0" smtClean="0"/>
              <a:t>).</a:t>
            </a:r>
            <a:endParaRPr lang="en-US" sz="1000" dirty="0"/>
          </a:p>
          <a:p>
            <a:pPr algn="just">
              <a:buClrTx/>
              <a:buSzPct val="100000"/>
            </a:pPr>
            <a:r>
              <a:rPr lang="en-US" sz="1000" dirty="0"/>
              <a:t>A practical solution would be to take backups of the n-recently opened files. After the lapse of the time quantum required to encrypt these files, we delete the copies if no ransomware alarm is raised by RAPPER. </a:t>
            </a:r>
          </a:p>
          <a:p>
            <a:pPr algn="just">
              <a:buClrTx/>
              <a:buSzPct val="100000"/>
            </a:pPr>
            <a:r>
              <a:rPr lang="en-US" sz="1000" dirty="0"/>
              <a:t>This minimizes the storage necessary for the backup files</a:t>
            </a:r>
            <a:r>
              <a:rPr lang="en-US" sz="1000" dirty="0" smtClean="0"/>
              <a:t>.</a:t>
            </a:r>
            <a:endParaRPr lang="en-US" sz="1000" dirty="0"/>
          </a:p>
          <a:p>
            <a:pPr algn="just">
              <a:buClrTx/>
              <a:buSzPct val="100000"/>
            </a:pPr>
            <a:r>
              <a:rPr lang="en-US" sz="1000" dirty="0"/>
              <a:t>To further ensure that the backup files are not encrypted we perform locking operation, like in Linux using </a:t>
            </a:r>
            <a:r>
              <a:rPr lang="en-US" sz="1000" dirty="0" err="1"/>
              <a:t>mlock</a:t>
            </a:r>
            <a:r>
              <a:rPr lang="en-US" sz="1000" dirty="0" smtClean="0"/>
              <a:t>().</a:t>
            </a:r>
            <a:endParaRPr lang="en-US" sz="1000"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20</a:t>
            </a:r>
            <a:endParaRPr lang="en" dirty="0"/>
          </a:p>
        </p:txBody>
      </p:sp>
      <p:grpSp>
        <p:nvGrpSpPr>
          <p:cNvPr id="6" name="Group 5"/>
          <p:cNvGrpSpPr/>
          <p:nvPr/>
        </p:nvGrpSpPr>
        <p:grpSpPr>
          <a:xfrm>
            <a:off x="5622498" y="1840252"/>
            <a:ext cx="2437945" cy="631277"/>
            <a:chOff x="5656874" y="1633996"/>
            <a:chExt cx="2437945" cy="631277"/>
          </a:xfrm>
        </p:grpSpPr>
        <p:pic>
          <p:nvPicPr>
            <p:cNvPr id="7" name="Picture 6" descr="download (4)"/>
            <p:cNvPicPr/>
            <p:nvPr/>
          </p:nvPicPr>
          <p:blipFill>
            <a:blip r:embed="rId2"/>
            <a:stretch>
              <a:fillRect/>
            </a:stretch>
          </p:blipFill>
          <p:spPr>
            <a:xfrm>
              <a:off x="5656874" y="1633996"/>
              <a:ext cx="541080" cy="631276"/>
            </a:xfrm>
            <a:prstGeom prst="rect">
              <a:avLst/>
            </a:prstGeom>
          </p:spPr>
        </p:pic>
        <p:pic>
          <p:nvPicPr>
            <p:cNvPr id="8" name="Picture 7" descr="download (4)"/>
            <p:cNvPicPr/>
            <p:nvPr/>
          </p:nvPicPr>
          <p:blipFill>
            <a:blip r:embed="rId2"/>
            <a:stretch>
              <a:fillRect/>
            </a:stretch>
          </p:blipFill>
          <p:spPr>
            <a:xfrm>
              <a:off x="6288865" y="1633997"/>
              <a:ext cx="541080" cy="631276"/>
            </a:xfrm>
            <a:prstGeom prst="rect">
              <a:avLst/>
            </a:prstGeom>
          </p:spPr>
        </p:pic>
        <p:pic>
          <p:nvPicPr>
            <p:cNvPr id="9" name="Picture 8" descr="download (4)"/>
            <p:cNvPicPr/>
            <p:nvPr/>
          </p:nvPicPr>
          <p:blipFill>
            <a:blip r:embed="rId2"/>
            <a:stretch>
              <a:fillRect/>
            </a:stretch>
          </p:blipFill>
          <p:spPr>
            <a:xfrm>
              <a:off x="6921629" y="1633996"/>
              <a:ext cx="541080" cy="631276"/>
            </a:xfrm>
            <a:prstGeom prst="rect">
              <a:avLst/>
            </a:prstGeom>
          </p:spPr>
        </p:pic>
        <p:pic>
          <p:nvPicPr>
            <p:cNvPr id="10" name="Picture 9" descr="download (4)"/>
            <p:cNvPicPr/>
            <p:nvPr/>
          </p:nvPicPr>
          <p:blipFill>
            <a:blip r:embed="rId2"/>
            <a:stretch>
              <a:fillRect/>
            </a:stretch>
          </p:blipFill>
          <p:spPr>
            <a:xfrm>
              <a:off x="7553739" y="1633996"/>
              <a:ext cx="541080" cy="631276"/>
            </a:xfrm>
            <a:prstGeom prst="rect">
              <a:avLst/>
            </a:prstGeom>
          </p:spPr>
        </p:pic>
      </p:grpSp>
      <p:pic>
        <p:nvPicPr>
          <p:cNvPr id="14" name="Content Placeholder 13" descr="download (3)"/>
          <p:cNvPicPr>
            <a:picLocks/>
          </p:cNvPicPr>
          <p:nvPr/>
        </p:nvPicPr>
        <p:blipFill>
          <a:blip r:embed="rId3"/>
          <a:stretch>
            <a:fillRect/>
          </a:stretch>
        </p:blipFill>
        <p:spPr>
          <a:xfrm>
            <a:off x="5616448" y="3159742"/>
            <a:ext cx="541080" cy="631276"/>
          </a:xfrm>
          <a:prstGeom prst="rect">
            <a:avLst/>
          </a:prstGeom>
          <a:noFill/>
          <a:ln>
            <a:noFill/>
          </a:ln>
        </p:spPr>
      </p:pic>
      <p:pic>
        <p:nvPicPr>
          <p:cNvPr id="15" name="Content Placeholder 13" descr="download (3)"/>
          <p:cNvPicPr/>
          <p:nvPr/>
        </p:nvPicPr>
        <p:blipFill>
          <a:blip r:embed="rId3"/>
          <a:stretch>
            <a:fillRect/>
          </a:stretch>
        </p:blipFill>
        <p:spPr>
          <a:xfrm>
            <a:off x="6254489" y="1840252"/>
            <a:ext cx="541080" cy="631276"/>
          </a:xfrm>
          <a:prstGeom prst="rect">
            <a:avLst/>
          </a:prstGeom>
          <a:noFill/>
          <a:ln w="9525">
            <a:noFill/>
            <a:miter lim="800000"/>
            <a:headEnd/>
            <a:tailEnd/>
          </a:ln>
        </p:spPr>
      </p:pic>
      <p:pic>
        <p:nvPicPr>
          <p:cNvPr id="16" name="Content Placeholder 13" descr="download (3)"/>
          <p:cNvPicPr/>
          <p:nvPr/>
        </p:nvPicPr>
        <p:blipFill>
          <a:blip r:embed="rId3"/>
          <a:stretch>
            <a:fillRect/>
          </a:stretch>
        </p:blipFill>
        <p:spPr>
          <a:xfrm>
            <a:off x="6887253" y="1840252"/>
            <a:ext cx="541080" cy="631276"/>
          </a:xfrm>
          <a:prstGeom prst="rect">
            <a:avLst/>
          </a:prstGeom>
          <a:noFill/>
          <a:ln w="9525">
            <a:noFill/>
            <a:miter lim="800000"/>
            <a:headEnd/>
            <a:tailEnd/>
          </a:ln>
        </p:spPr>
      </p:pic>
      <p:pic>
        <p:nvPicPr>
          <p:cNvPr id="17" name="Content Placeholder 13" descr="download (3)"/>
          <p:cNvPicPr/>
          <p:nvPr/>
        </p:nvPicPr>
        <p:blipFill>
          <a:blip r:embed="rId3"/>
          <a:stretch>
            <a:fillRect/>
          </a:stretch>
        </p:blipFill>
        <p:spPr>
          <a:xfrm>
            <a:off x="7518471" y="1840252"/>
            <a:ext cx="541080" cy="631276"/>
          </a:xfrm>
          <a:prstGeom prst="rect">
            <a:avLst/>
          </a:prstGeom>
          <a:noFill/>
          <a:ln w="9525">
            <a:noFill/>
            <a:miter lim="800000"/>
            <a:headEnd/>
            <a:tailEnd/>
          </a:ln>
        </p:spPr>
      </p:pic>
      <p:sp>
        <p:nvSpPr>
          <p:cNvPr id="18" name="Rectangle 17"/>
          <p:cNvSpPr/>
          <p:nvPr/>
        </p:nvSpPr>
        <p:spPr>
          <a:xfrm>
            <a:off x="5521874" y="3051056"/>
            <a:ext cx="2609850" cy="8318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5435282" y="2778031"/>
            <a:ext cx="643125" cy="276999"/>
          </a:xfrm>
          <a:prstGeom prst="rect">
            <a:avLst/>
          </a:prstGeom>
        </p:spPr>
        <p:txBody>
          <a:bodyPr wrap="none">
            <a:spAutoFit/>
          </a:bodyPr>
          <a:lstStyle/>
          <a:p>
            <a:r>
              <a:rPr lang="en-GB" sz="1200" i="1" dirty="0" err="1">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mlock</a:t>
            </a:r>
            <a:r>
              <a:rPr lang="en-GB" sz="1200" i="1" dirty="0" smtClean="0">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a:t>
            </a:r>
            <a:endParaRPr lang="en-IN" sz="1200" dirty="0">
              <a:effectLst>
                <a:outerShdw blurRad="38100" dist="38100" dir="2700000" algn="tl">
                  <a:srgbClr val="000000">
                    <a:alpha val="43137"/>
                  </a:srgbClr>
                </a:outerShdw>
              </a:effectLst>
              <a:latin typeface="Roboto Condensed" panose="020B0604020202020204" charset="0"/>
              <a:ea typeface="Roboto Condensed" panose="020B0604020202020204" charset="0"/>
            </a:endParaRPr>
          </a:p>
        </p:txBody>
      </p:sp>
      <p:sp>
        <p:nvSpPr>
          <p:cNvPr id="20" name="Rectangle 19"/>
          <p:cNvSpPr/>
          <p:nvPr/>
        </p:nvSpPr>
        <p:spPr>
          <a:xfrm>
            <a:off x="814275" y="1840252"/>
            <a:ext cx="4214925" cy="400110"/>
          </a:xfrm>
          <a:prstGeom prst="rect">
            <a:avLst/>
          </a:prstGeom>
        </p:spPr>
        <p:txBody>
          <a:bodyPr wrap="square">
            <a:spAutoFit/>
          </a:bodyPr>
          <a:lstStyle/>
          <a:p>
            <a:pPr algn="just">
              <a:buClrTx/>
              <a:buSzPct val="100000"/>
            </a:pPr>
            <a:r>
              <a:rPr lang="en-US" sz="1000" dirty="0">
                <a:solidFill>
                  <a:srgbClr val="263248"/>
                </a:solidFill>
                <a:latin typeface="Roboto Condensed" panose="020B0604020202020204" charset="0"/>
                <a:ea typeface="Roboto Condensed" panose="020B0604020202020204" charset="0"/>
              </a:rPr>
              <a:t>As a sample run with the WannaCry, out of 10000 files of approximately 21 bytes each, when the proposed method stops its execution, 68 files are encrypted</a:t>
            </a:r>
            <a:r>
              <a:rPr lang="en-US" sz="1000" dirty="0" smtClean="0">
                <a:solidFill>
                  <a:srgbClr val="263248"/>
                </a:solidFill>
                <a:latin typeface="Roboto Condensed" panose="020B0604020202020204" charset="0"/>
                <a:ea typeface="Roboto Condensed" panose="020B0604020202020204" charset="0"/>
              </a:rPr>
              <a:t>.</a:t>
            </a:r>
            <a:endParaRPr lang="en-US" sz="1000" dirty="0">
              <a:solidFill>
                <a:srgbClr val="263248"/>
              </a:solidFill>
              <a:latin typeface="Roboto Condensed" panose="020B0604020202020204" charset="0"/>
              <a:ea typeface="Roboto Condensed" panose="020B0604020202020204" charset="0"/>
            </a:endParaRPr>
          </a:p>
        </p:txBody>
      </p:sp>
      <p:sp>
        <p:nvSpPr>
          <p:cNvPr id="21" name="TextBox 20"/>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103942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21</a:t>
            </a:r>
            <a:endParaRPr lang="en" dirty="0"/>
          </a:p>
        </p:txBody>
      </p:sp>
      <p:sp>
        <p:nvSpPr>
          <p:cNvPr id="6" name="Text Placeholder 2"/>
          <p:cNvSpPr>
            <a:spLocks noGrp="1"/>
          </p:cNvSpPr>
          <p:nvPr>
            <p:ph type="body" idx="1"/>
          </p:nvPr>
        </p:nvSpPr>
        <p:spPr>
          <a:xfrm>
            <a:off x="814275" y="1615582"/>
            <a:ext cx="6803725" cy="2711720"/>
          </a:xfrm>
        </p:spPr>
        <p:txBody>
          <a:bodyPr/>
          <a:lstStyle/>
          <a:p>
            <a:pPr algn="just">
              <a:buClrTx/>
              <a:buSzPct val="100000"/>
            </a:pPr>
            <a:r>
              <a:rPr lang="en-GB" sz="1200" dirty="0" smtClean="0"/>
              <a:t>We </a:t>
            </a:r>
            <a:r>
              <a:rPr lang="en-GB" sz="1200" dirty="0"/>
              <a:t>present a detailed understanding of the effect of ransomware on normal system </a:t>
            </a:r>
            <a:r>
              <a:rPr lang="en-US" sz="1200" dirty="0" smtClean="0"/>
              <a:t>behavior</a:t>
            </a:r>
            <a:r>
              <a:rPr lang="en-GB" sz="1200" dirty="0" smtClean="0"/>
              <a:t>.</a:t>
            </a:r>
          </a:p>
          <a:p>
            <a:pPr algn="just">
              <a:buClrTx/>
              <a:buSzPct val="100000"/>
            </a:pPr>
            <a:endParaRPr lang="en-GB" sz="1000" dirty="0"/>
          </a:p>
          <a:p>
            <a:pPr algn="just">
              <a:buClrTx/>
              <a:buSzPct val="100000"/>
            </a:pPr>
            <a:r>
              <a:rPr lang="en-GB" sz="1200" dirty="0" smtClean="0"/>
              <a:t>We </a:t>
            </a:r>
            <a:r>
              <a:rPr lang="en-GB" sz="1200" dirty="0"/>
              <a:t>take the aid of the Deep Neural Network to detect the presence of ransomwares using a three-step detection </a:t>
            </a:r>
            <a:r>
              <a:rPr lang="en-GB" sz="1200" dirty="0" smtClean="0"/>
              <a:t>framework.</a:t>
            </a:r>
          </a:p>
          <a:p>
            <a:pPr algn="just">
              <a:buClrTx/>
              <a:buSzPct val="100000"/>
            </a:pPr>
            <a:endParaRPr lang="en-GB" sz="1000" dirty="0" smtClean="0"/>
          </a:p>
          <a:p>
            <a:pPr algn="just">
              <a:buClrTx/>
              <a:buSzPct val="100000"/>
            </a:pPr>
            <a:r>
              <a:rPr lang="en-GB" sz="1200" dirty="0" smtClean="0"/>
              <a:t>The </a:t>
            </a:r>
            <a:r>
              <a:rPr lang="en-GB" sz="1200" dirty="0"/>
              <a:t>entire detection procedure does not require any template of ransomware programs beforehand. Instead, it thrives on an anomaly detection procedure to detect the infectious ransomwares in as less as 5 seconds with almost zero false positives, using frequency </a:t>
            </a:r>
            <a:r>
              <a:rPr lang="en-GB" sz="1200" dirty="0" smtClean="0"/>
              <a:t>analysis.</a:t>
            </a:r>
          </a:p>
          <a:p>
            <a:pPr algn="just">
              <a:buClrTx/>
              <a:buSzPct val="100000"/>
            </a:pPr>
            <a:endParaRPr lang="en-GB" sz="1000" dirty="0"/>
          </a:p>
          <a:p>
            <a:pPr algn="just">
              <a:buClrTx/>
              <a:buSzPct val="100000"/>
            </a:pPr>
            <a:r>
              <a:rPr lang="en-GB" sz="1200" dirty="0" smtClean="0"/>
              <a:t>We </a:t>
            </a:r>
            <a:r>
              <a:rPr lang="en-GB" sz="1200" dirty="0"/>
              <a:t>also discussed one simple yet efficient method for file recovery which gets encrypted by a ransomware before its detection</a:t>
            </a:r>
            <a:r>
              <a:rPr lang="en-GB" sz="1200" dirty="0" smtClean="0"/>
              <a:t>.</a:t>
            </a:r>
            <a:endParaRPr lang="en-GB" sz="1200" dirty="0"/>
          </a:p>
        </p:txBody>
      </p:sp>
    </p:spTree>
    <p:extLst>
      <p:ext uri="{BB962C8B-B14F-4D97-AF65-F5344CB8AC3E}">
        <p14:creationId xmlns:p14="http://schemas.microsoft.com/office/powerpoint/2010/main" val="3806858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3" name="Google Shape;503;p34"/>
          <p:cNvSpPr txBox="1">
            <a:spLocks noGrp="1"/>
          </p:cNvSpPr>
          <p:nvPr>
            <p:ph type="ctrTitle" idx="4294967295"/>
          </p:nvPr>
        </p:nvSpPr>
        <p:spPr>
          <a:xfrm>
            <a:off x="1275150" y="1216908"/>
            <a:ext cx="6593700" cy="17585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smtClean="0">
                <a:solidFill>
                  <a:srgbClr val="FF9800"/>
                </a:solidFill>
              </a:rPr>
              <a:t>THANK YOU FOR YOUR ATTENTION!</a:t>
            </a:r>
            <a:endParaRPr sz="4000" dirty="0">
              <a:solidFill>
                <a:srgbClr val="FF9800"/>
              </a:solidFill>
            </a:endParaRPr>
          </a:p>
        </p:txBody>
      </p:sp>
      <p:sp>
        <p:nvSpPr>
          <p:cNvPr id="504" name="Google Shape;504;p34"/>
          <p:cNvSpPr txBox="1">
            <a:spLocks noGrp="1"/>
          </p:cNvSpPr>
          <p:nvPr>
            <p:ph type="subTitle" idx="4294967295"/>
          </p:nvPr>
        </p:nvSpPr>
        <p:spPr>
          <a:xfrm>
            <a:off x="1275150" y="2824364"/>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t>Any questions</a:t>
            </a:r>
            <a:r>
              <a:rPr lang="en" sz="2000" b="1" dirty="0" smtClean="0"/>
              <a:t>?</a:t>
            </a:r>
            <a:endParaRPr sz="2000" b="1" dirty="0"/>
          </a:p>
        </p:txBody>
      </p:sp>
    </p:spTree>
    <p:extLst>
      <p:ext uri="{BB962C8B-B14F-4D97-AF65-F5344CB8AC3E}">
        <p14:creationId xmlns:p14="http://schemas.microsoft.com/office/powerpoint/2010/main" val="2189812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2779</TotalTime>
  <Words>7271</Words>
  <Application>Microsoft Office PowerPoint</Application>
  <PresentationFormat>On-screen Show (16:9)</PresentationFormat>
  <Paragraphs>810</Paragraphs>
  <Slides>98</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98</vt:i4>
      </vt:variant>
    </vt:vector>
  </HeadingPairs>
  <TitlesOfParts>
    <vt:vector size="108" baseType="lpstr">
      <vt:lpstr>MS Gothic</vt:lpstr>
      <vt:lpstr>Cambria Math</vt:lpstr>
      <vt:lpstr>Arial</vt:lpstr>
      <vt:lpstr>Courier New</vt:lpstr>
      <vt:lpstr>Roboto Condensed</vt:lpstr>
      <vt:lpstr>Roboto Condensed Light</vt:lpstr>
      <vt:lpstr>Wingdings</vt:lpstr>
      <vt:lpstr>Comic Sans MS</vt:lpstr>
      <vt:lpstr>Arvo</vt:lpstr>
      <vt:lpstr>Salerio template</vt:lpstr>
      <vt:lpstr>RAPPER: Ransomware Prevention via Performance Counters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Ransomware??</vt:lpstr>
      <vt:lpstr>What is a Ransomware??</vt:lpstr>
      <vt:lpstr>Why their Detection is Important??</vt:lpstr>
      <vt:lpstr>Why their Detection is Important??</vt:lpstr>
      <vt:lpstr>Why their Detection is Important??</vt:lpstr>
      <vt:lpstr>Why their Detection is Important??</vt:lpstr>
      <vt:lpstr>Why their Detection is Important??</vt:lpstr>
      <vt:lpstr>Why their Detection is Important??</vt:lpstr>
      <vt:lpstr>Observing System Behavior using HPC</vt:lpstr>
      <vt:lpstr>Observing System Behavior using HPC</vt:lpstr>
      <vt:lpstr>Observing System Behavior using HPC</vt:lpstr>
      <vt:lpstr>Observing System Behavior using HPC</vt:lpstr>
      <vt:lpstr>Observing System Behavior using HPC</vt:lpstr>
      <vt:lpstr>Recent Efforts in Detecting Ransomwares</vt:lpstr>
      <vt:lpstr>Recent Efforts in Detecting Ransomwares</vt:lpstr>
      <vt:lpstr>Recent Efforts in Detecting Ransomwares</vt:lpstr>
      <vt:lpstr>Recent Efforts in Detecting Ransomwares</vt:lpstr>
      <vt:lpstr>Recent Efforts in Detecting Ransomwares</vt:lpstr>
      <vt:lpstr>Recent Efforts in Detecting Ransomwares</vt:lpstr>
      <vt:lpstr>Recent Efforts in Detecting Ransomwares</vt:lpstr>
      <vt:lpstr>Recent Efforts in Detecting Ransomwares</vt:lpstr>
      <vt:lpstr>Recent Efforts in Detecting Ransomwares</vt:lpstr>
      <vt:lpstr>Recent Efforts in Detecting Ransomwares</vt:lpstr>
      <vt:lpstr>Recent Efforts in Detecting Ransomwares</vt:lpstr>
      <vt:lpstr>Recent Efforts in Detecting Ransomwares</vt:lpstr>
      <vt:lpstr>Recent Efforts in Detecting Ransomwares</vt:lpstr>
      <vt:lpstr>Recent Efforts in Detecting Ransomwares</vt:lpstr>
      <vt:lpstr>Our Contribution</vt:lpstr>
      <vt:lpstr>Does Ransomware affect the Performance Counters??</vt:lpstr>
      <vt:lpstr>Does Ransomware affect the Performance Counters??</vt:lpstr>
      <vt:lpstr>Does Ransomware affect the Performance Counters??</vt:lpstr>
      <vt:lpstr>Does Ransomware affect the Performance Counters??</vt:lpstr>
      <vt:lpstr>Is it enough to observe a single sample point??</vt:lpstr>
      <vt:lpstr>Is it enough to observe a single sample point??</vt:lpstr>
      <vt:lpstr>Is it enough to observe a single sample point??</vt:lpstr>
      <vt:lpstr>Is it enough to observe a single sample point??</vt:lpstr>
      <vt:lpstr>LSTM-based Autoencoder</vt:lpstr>
      <vt:lpstr>First Step: Detecting the Anomaly</vt:lpstr>
      <vt:lpstr>First Step: Detecting the Anomaly</vt:lpstr>
      <vt:lpstr>First Step: Detecting the Anomaly</vt:lpstr>
      <vt:lpstr>First Step: Detecting the Anomaly</vt:lpstr>
      <vt:lpstr>How good is reconstruction error as a decider??</vt:lpstr>
      <vt:lpstr>How good is reconstruction error as a decider??</vt:lpstr>
      <vt:lpstr>How good is reconstruction error as a decider??</vt:lpstr>
      <vt:lpstr>Utilizing the fact of Repeated Encryption of Ransomwares</vt:lpstr>
      <vt:lpstr>Utilizing the fact of Repeated Encryption of Ransomwares</vt:lpstr>
      <vt:lpstr>Utilizing the fact of Repeated Encryption of Ransomwares</vt:lpstr>
      <vt:lpstr>Second Step: Detecting Anomaly in Frequency Domain</vt:lpstr>
      <vt:lpstr>Second Step: Detecting Anomaly in Frequency Domain</vt:lpstr>
      <vt:lpstr>Second Step: Detecting Anomaly in Frequency Domain</vt:lpstr>
      <vt:lpstr>Second Step: Detecting Anomaly in Frequency Domain</vt:lpstr>
      <vt:lpstr>Difficulty for Disk Encryption Programs</vt:lpstr>
      <vt:lpstr>Difficulty for Disk Encryption Programs</vt:lpstr>
      <vt:lpstr>Difficulty for Disk Encryption Programs</vt:lpstr>
      <vt:lpstr>Third Step: Identifying Disk Encryption Process</vt:lpstr>
      <vt:lpstr>Third Step: Identifying Disk Encryption Process</vt:lpstr>
      <vt:lpstr>Third Step: Identifying Disk Encryption Process</vt:lpstr>
      <vt:lpstr>Third Step: Identifying Disk Encryption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 of the Method</vt:lpstr>
      <vt:lpstr>Discussion on File Recovery</vt:lpstr>
      <vt:lpstr>Discussion on File Recovery</vt:lpstr>
      <vt:lpstr>Discussion on File Recovery</vt:lpstr>
      <vt:lpstr>Discussion on File Recovery</vt:lpstr>
      <vt:lpstr>Discussion on File Recovery</vt:lpstr>
      <vt:lpstr>Conclusion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Analysis of Robust Machine Learning in the Context of Computer Security</dc:title>
  <dc:creator>Manaar</dc:creator>
  <cp:lastModifiedBy>Manaar Alam</cp:lastModifiedBy>
  <cp:revision>397</cp:revision>
  <dcterms:modified xsi:type="dcterms:W3CDTF">2018-11-28T22:31:58Z</dcterms:modified>
</cp:coreProperties>
</file>